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F6CB685-EEA1-4CF4-8ED3-466633659A8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9FEF5C-4945-4591-9F50-D481F92FE30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B685-EEA1-4CF4-8ED3-466633659A8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EF5C-4945-4591-9F50-D481F92FE3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F6CB685-EEA1-4CF4-8ED3-466633659A8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09FEF5C-4945-4591-9F50-D481F92FE30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B685-EEA1-4CF4-8ED3-466633659A8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9FEF5C-4945-4591-9F50-D481F92FE3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B685-EEA1-4CF4-8ED3-466633659A8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09FEF5C-4945-4591-9F50-D481F92FE30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F6CB685-EEA1-4CF4-8ED3-466633659A8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09FEF5C-4945-4591-9F50-D481F92FE30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F6CB685-EEA1-4CF4-8ED3-466633659A8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09FEF5C-4945-4591-9F50-D481F92FE30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B685-EEA1-4CF4-8ED3-466633659A8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9FEF5C-4945-4591-9F50-D481F92FE3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B685-EEA1-4CF4-8ED3-466633659A8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9FEF5C-4945-4591-9F50-D481F92FE3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B685-EEA1-4CF4-8ED3-466633659A8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9FEF5C-4945-4591-9F50-D481F92FE30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F6CB685-EEA1-4CF4-8ED3-466633659A8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09FEF5C-4945-4591-9F50-D481F92FE30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6CB685-EEA1-4CF4-8ED3-466633659A8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09FEF5C-4945-4591-9F50-D481F92FE3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3388" y="1412775"/>
            <a:ext cx="8653331" cy="27392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4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400" b="1" dirty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Семинар-практикум </a:t>
            </a:r>
            <a:endParaRPr lang="ru-RU" sz="4400" b="1" dirty="0" smtClean="0">
              <a:ln w="1905"/>
              <a:solidFill>
                <a:schemeClr val="bg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400" b="1" dirty="0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«Рабочая программа </a:t>
            </a:r>
            <a:r>
              <a:rPr lang="ru-RU" sz="4400" b="1" dirty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воспитания: </a:t>
            </a:r>
            <a:endParaRPr lang="ru-RU" sz="4400" b="1" dirty="0" smtClean="0">
              <a:ln w="1905"/>
              <a:solidFill>
                <a:schemeClr val="bg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400" b="1" dirty="0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 </a:t>
            </a:r>
            <a:r>
              <a:rPr lang="ru-RU" sz="4400" b="1" dirty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написания до </a:t>
            </a:r>
            <a:r>
              <a:rPr lang="ru-RU" sz="4400" b="1" dirty="0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реализации»</a:t>
            </a:r>
            <a:endParaRPr lang="ru-RU" sz="4400" b="1" cap="none" spc="0" dirty="0" smtClean="0">
              <a:ln w="1905"/>
              <a:solidFill>
                <a:schemeClr val="bg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9424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1.3.1. Целевые ориентиры воспитательной работы для детей младенческого и раннего возраста (до 3 лет)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Портрет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ребенка младенческого и раннего возраста (к 3-м годам)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980570"/>
              </p:ext>
            </p:extLst>
          </p:nvPr>
        </p:nvGraphicFramePr>
        <p:xfrm>
          <a:off x="611560" y="1327994"/>
          <a:ext cx="8136904" cy="1511276"/>
        </p:xfrm>
        <a:graphic>
          <a:graphicData uri="http://schemas.openxmlformats.org/drawingml/2006/table">
            <a:tbl>
              <a:tblPr firstRow="1" firstCol="1" bandRow="1"/>
              <a:tblGrid>
                <a:gridCol w="1895012"/>
                <a:gridCol w="1455478"/>
                <a:gridCol w="4786414"/>
              </a:tblGrid>
              <a:tr h="588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Направление воспитания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Ценности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Познавательное 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Проявляющий интерес к окружающему миру и активность в поведении и деятельности.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3459" y="2996952"/>
            <a:ext cx="8496944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1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1.3.2. Целевые ориентиры воспитательной работы для детей дошкольного возраста (до 8 лет)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Портрет ребенка дошкольного возраста (к 8-ми годам)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640941"/>
              </p:ext>
            </p:extLst>
          </p:nvPr>
        </p:nvGraphicFramePr>
        <p:xfrm>
          <a:off x="539552" y="4040253"/>
          <a:ext cx="8208913" cy="2743200"/>
        </p:xfrm>
        <a:graphic>
          <a:graphicData uri="http://schemas.openxmlformats.org/drawingml/2006/table">
            <a:tbl>
              <a:tblPr firstRow="1" firstCol="1" bandRow="1"/>
              <a:tblGrid>
                <a:gridCol w="1944216"/>
                <a:gridCol w="829541"/>
                <a:gridCol w="5435156"/>
              </a:tblGrid>
              <a:tr h="440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Направление воспитания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Ценности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7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Познавательное 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Знания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Любознательный, наблюдательный, испытывающий потребность в самовыражении, в том числе творческом, проявляющий активность, самостоятельность, инициативу в познавательной, игровой, коммуникативной и продуктивных видах деятельности и в самообслуживании, обладающий первичной картиной мира на основе традиционных ценностей российского общества.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929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 II.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СОДЕРЖАТЕЛЬНЫЙ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2.1. Содержание воспитательной работы по направлениям воспитания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5232" y="978987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2.1.3. Познавательное направление воспитания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Ценность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знания. Цель познавательного направления воспитания — формирование ценности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познания (формирование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целостной картины мира, в которой интегрировано ценностное, эмоционально окрашенное отношение к миру, людям, природе, деятельности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человека).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познавательного направления воспитания: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любознательности, формирование опыта познавательной инициативы;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ценностного отношения к взрослому как источнику знаний;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приобщение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ребенка к культурным способам познания (книги, интернет-источники, дискуссии и др.).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 воспитателя: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 воспитателя с детьми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основе наблюдения, сравнения, проведения опытов (экспериментирования), организации походов и экскурсий, просмотра доступных для восприятия ребенка познавательных фильмов, чтения и просмотра книг;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организация конструкторской и продуктивной творческой деятельности, проектной и исследовательской деятельности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 совместно со взрослыми;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организация насыщенной и структурированной образовательной среды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включающей иллюстрации, видеоматериалы, ориентированные на детскую аудиторию; различного типа конструкторы и наборы для экспериментирования.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2574645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 III.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ОРГАНИЗАЦИОННЫЙ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3.1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Общие требования к условиям реализации Программы воспитания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6505" y="834971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личностно развивающей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предметно-пространственной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 том числе современное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материально-техническое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обеспечение, методические материалы и средства обучения.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профессиональных кадров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готовность педагогического коллектива к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достижению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целевых ориентиров Программы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воспитания.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родителями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вопросам воспитания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индивидуальных особенностей детей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дошкольного возраста, в интересах которых реализуется Программа воспитания (возрастных, физических, психологических, национальных и пр.).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645024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 реализации Программы воспитания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(кадровые, материально-технические, психолого-педагогические, нормативные, организационно-методические и др.) необходимо интегрировать с соответствующими пунктами организационного раздела ООП ДО.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Уклад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учитывает специфику и конкретные формы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организации распорядка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дневного, недельного, месячного, годового цикла жизни ДОО.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280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260648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3.2. Взаимодействия взрослого с детьми. События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ДОО</a:t>
            </a:r>
          </a:p>
          <a:p>
            <a:pPr algn="just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Событие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— это форма совместной деятельности ребенка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взрослого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 которой активность взрослого приводит к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приобретению ребенком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собственного опыта переживания той или иной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ценности.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Воспитательное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событие — это спроектированная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взрослым образовательная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ситуация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Проектирование событий в ДОО возможно в следующих формах: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разработка и реализация значимых событий в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ведущих видах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 (детско-взрослый спектакль,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построение эксперимента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совместное конструирование, спортивные игры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др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проектирование встреч, общения детей со старшими, младшими, ровесниками, с взрослыми, с носителями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воспитательнозначимых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культурных практик (искусство, литература, прикладное творчество и т. д.), профессий, культурных традиций народов России;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творческих детско-взрослых проектов (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празднование Дня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Победы с приглашением ветеранов, «Театр в детском саду»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показ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спектакля для детей из соседнего детского сада и т. д.).</a:t>
            </a:r>
          </a:p>
        </p:txBody>
      </p:sp>
    </p:spTree>
    <p:extLst>
      <p:ext uri="{BB962C8B-B14F-4D97-AF65-F5344CB8AC3E}">
        <p14:creationId xmlns:p14="http://schemas.microsoft.com/office/powerpoint/2010/main" val="1262546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280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3.3. Организация предметно-пространственной среды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Предметно-пространственная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среда (далее — ППС) должна отражать федеральную, региональную специфику, а также специфику ОО и включать: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оформление помещений;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оборудование;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игрушки</a:t>
            </a:r>
          </a:p>
          <a:p>
            <a:pPr algn="just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3.4. Кадровое обеспечение воспитательного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процесса</a:t>
            </a:r>
          </a:p>
          <a:p>
            <a:pPr algn="just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3.5. Нормативно-методическое обеспечение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реализации Программы воспитания</a:t>
            </a:r>
          </a:p>
          <a:p>
            <a:pPr algn="just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3.6. Особые требования к условиям,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обеспечивающим достижение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планируемых личностных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результатов в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работе с особыми категориями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</a:p>
          <a:p>
            <a:pPr algn="just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3.7. Примерный календарный план воспитательной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1138927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88432" y="232574"/>
            <a:ext cx="47671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Календарный план воспитательной работы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813285"/>
              </p:ext>
            </p:extLst>
          </p:nvPr>
        </p:nvGraphicFramePr>
        <p:xfrm>
          <a:off x="287525" y="764704"/>
          <a:ext cx="8676963" cy="5837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224136"/>
                <a:gridCol w="1224136"/>
                <a:gridCol w="1224136"/>
                <a:gridCol w="1224136"/>
                <a:gridCol w="1224136"/>
                <a:gridCol w="1332147"/>
              </a:tblGrid>
              <a:tr h="34001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Месяц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Направление воспитания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8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Патриотическое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Социальное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Познавательное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Физическое и оздоровительное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Трудовое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Этико-эстетическое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00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Безопасность на дорогах»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01.09. – 09.09.2022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Занятие из цикла «Мужественные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профессии» - знакомство с профессией инспектора ГИБДД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Знакомство с правилами поведения в транспорте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Знакомство с транспортными средствами и правилами для пешеходов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Спортивно-игровое </a:t>
                      </a: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развлечение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«Красный,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желтый, зеленый»</a:t>
                      </a:r>
                      <a:endParaRPr lang="ru-RU" sz="12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игрового дорожного городка  на прогулочном участке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Выставка детских рисунков «Безопасная дорога» 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00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Хлеб всему голова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12.09. – 16.09 2022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Виртуальная экскурсия «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Парский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калач» - бренд Родниковской земли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«Все профессии важны, все профессии нужны» - знакомство с профессиями 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«Откуда хлеб пришел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-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расширение представлений о хлебе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Спортивное развлечение «Урожай» - развитие физических качеств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Дежурство по столовой – знакомство с правилами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Рисование </a:t>
                      </a:r>
                      <a:r>
                        <a:rPr lang="ru-RU" sz="120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нетрадиционными способами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00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«Овощи  и фрукты вкусные продукты»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19.09. - 23.09.2022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Квест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-игра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«Земля – кормилица»  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Беседа о значимости  труда 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Познавательный проект  «Во саду ли в огороде»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Пешеходная экскурсия  в питомник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на огороде ДОУ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Выставка поделок из овощей и фруктов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00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«День воспитателя и всех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дошкольных работников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26.09. – 30.09. 2022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Выставка детских рисунков «Мой воспитатель»</a:t>
                      </a: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Проект «Ветераны в гостях у ребят детского сада»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Экскурсия по детскому саду – знакомство с профессиями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Акция в соц.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сетях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«От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улыбки хмурый день светлей»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Творческая мастерская по изготовлению подарков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Концерт для работников детского сада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360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2348880"/>
            <a:ext cx="6681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855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352928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 Описание особенностей воспитательного процесса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  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Пояснительная записка</a:t>
            </a:r>
            <a:endParaRPr lang="ru-RU" sz="16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060848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/>
              </a:rPr>
              <a:t>Рабочая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/>
              </a:rPr>
              <a:t>программа воспитания определяет содержание и организацию воспитательной работы Учреждения и является обязательной частью основной образовательной программы,</a:t>
            </a:r>
            <a:r>
              <a:rPr lang="ru-RU" b="0" i="0" u="none" strike="noStrike" dirty="0" smtClean="0">
                <a:solidFill>
                  <a:srgbClr val="000000"/>
                </a:solidFill>
                <a:latin typeface="Times New Roman"/>
              </a:rPr>
              <a:t> разрабатывается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/>
              </a:rPr>
              <a:t>на основе требований Федерального закона от 31 июля 2020 г. № 304-ФЗ «О внесении изменений в Федеральный закон «Об образовании в Российской Федерации» по вопросам воспитания обучающихся» с учетом Плана мероприятий по реализации в 2021–2025 годах Стратегии развития воспитания в Российской Федерации на период до 2025 года, ФГОС дошкольного образования.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08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364014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воспитательной работы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166843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- Ценности </a:t>
            </a:r>
            <a:r>
              <a:rPr lang="ru-RU" sz="20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Родины </a:t>
            </a:r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и </a:t>
            </a:r>
            <a:r>
              <a:rPr lang="ru-RU" sz="20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природы </a:t>
            </a:r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лежат в основе </a:t>
            </a:r>
            <a:r>
              <a:rPr lang="ru-RU" sz="20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патриотического</a:t>
            </a:r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 направления воспитания.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- Ценности </a:t>
            </a:r>
            <a:r>
              <a:rPr lang="ru-RU" sz="20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человека</a:t>
            </a:r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, </a:t>
            </a:r>
            <a:r>
              <a:rPr lang="ru-RU" sz="20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семьи</a:t>
            </a:r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, </a:t>
            </a:r>
            <a:r>
              <a:rPr lang="ru-RU" sz="20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дружбы</a:t>
            </a:r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, сотрудничества лежат в основе </a:t>
            </a:r>
            <a:r>
              <a:rPr lang="ru-RU" sz="20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социального</a:t>
            </a:r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 направления воспитания.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- Ценность </a:t>
            </a:r>
            <a:r>
              <a:rPr lang="ru-RU" sz="20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знания </a:t>
            </a:r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лежит в основе </a:t>
            </a:r>
            <a:r>
              <a:rPr lang="ru-RU" sz="20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познавательного</a:t>
            </a:r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 направления воспитания.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- Ценность </a:t>
            </a:r>
            <a:r>
              <a:rPr lang="ru-RU" sz="20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здоровья </a:t>
            </a:r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лежит в основе </a:t>
            </a:r>
            <a:r>
              <a:rPr lang="ru-RU" sz="20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физического и оздоровительного</a:t>
            </a:r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 направления воспитания.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- Ценность </a:t>
            </a:r>
            <a:r>
              <a:rPr lang="ru-RU" sz="20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труда </a:t>
            </a:r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лежит в основе </a:t>
            </a:r>
            <a:r>
              <a:rPr lang="ru-RU" sz="20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трудового</a:t>
            </a:r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 направления воспитания.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- Ценности </a:t>
            </a:r>
            <a:r>
              <a:rPr lang="ru-RU" sz="20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культуры </a:t>
            </a:r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и </a:t>
            </a:r>
            <a:r>
              <a:rPr lang="ru-RU" sz="20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красоты </a:t>
            </a:r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лежат в основе </a:t>
            </a:r>
            <a:r>
              <a:rPr lang="ru-RU" sz="20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этико-эстетического</a:t>
            </a:r>
            <a:r>
              <a:rPr lang="ru-RU" sz="2000" b="0" i="0" u="none" strike="noStrike" baseline="0" dirty="0" smtClean="0">
                <a:solidFill>
                  <a:srgbClr val="002060"/>
                </a:solidFill>
                <a:latin typeface="Times New Roman"/>
              </a:rPr>
              <a:t> направления воспитания. 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03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Структура рабочей программы воспитания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836712"/>
            <a:ext cx="8496944" cy="24482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 </a:t>
            </a:r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I.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Целевые ориентиры и планируемые результаты Рабочей программы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Программы воспитания	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Методологические основы и принципы построения Программы воспитания</a:t>
            </a:r>
          </a:p>
          <a:p>
            <a:pPr marL="0"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Уклад образовательной организации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Воспитывающая среда ДОО</a:t>
            </a:r>
          </a:p>
          <a:p>
            <a:pPr marL="0"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Общности (сообщества) ДОО</a:t>
            </a:r>
          </a:p>
          <a:p>
            <a:pPr marL="0"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Социокультурный контекст</a:t>
            </a:r>
          </a:p>
          <a:p>
            <a:pPr marL="0"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Деятельности и культурные практики в ДОО</a:t>
            </a:r>
          </a:p>
          <a:p>
            <a:pPr marL="0"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Требования к планируемым результатам освоения Программы</a:t>
            </a:r>
          </a:p>
          <a:p>
            <a:pPr marL="0"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Целевые ориентиры воспитательной работы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3501008"/>
            <a:ext cx="4176464" cy="309634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 </a:t>
            </a:r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II.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Содержательный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Содержание воспитательной работы по направлениям воспитания	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Патриотическое направление воспитания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Социальное направление воспитания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Познавательное направление воспитания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Физическое и оздоровительное направление воспитания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Трудовое направление воспитания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Этико-эстетическое направление воспитания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Особенности реализации воспитательного процесса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3.Особенности взаимодействия педагогического коллектива с семьями воспитанников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13391" y="3501007"/>
            <a:ext cx="4451097" cy="309634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 </a:t>
            </a:r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III.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Организационный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endParaRPr lang="ru-RU" sz="1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Общие требования к условиям реализации программы воспитания ДОУ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Нормативно-методическое обеспечение реализации программы	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Материально-техническое обеспечение реализации программы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Календарный план воспитательной работы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114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561" y="476672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 I. ЦЕЛЕВЫЕ ОРИЕНТИРЫ И ПЛАНИРУЕМЫЕ РЕЗУЛЬТАТЫ 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ПРОГРАММЫ ВОСПИТАНИЯ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Общая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воспитания в ДОО —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личностное развитие дошкольников и создание условий для их позитивной социализации на основе базовых ценностей российского общества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через: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ценностного отношения к окружающему миру, другим людям, себе;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овладение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первичными представлениями о базовых ценностях, а также выработанных обществом нормах и правилах поведения;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приобретение первичного опыта деятельности и поведения в соответствии с базовыми национальными ценностями, нормами и правилами, принятыми в обществе.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воспитания формируются для каждого возрастного периода (2 мес. — 1 год, 1 год — 3 года, 3 года — 8 лет)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основе планируемых результатов достижения цели воспитания и реализуются в единстве с развивающими задачами, определенными действующими нормативными правовыми документами в сфере ДО. Задачи воспитания соответствуют основным направлениям воспитательной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32461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81825"/>
            <a:ext cx="777686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1.2. Методологические основы и принципы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построения Программы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воспитания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Методологической основой Примерной программы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антропологический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культурно-исторический и практичные подходы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Концепция Программы основывается на базовых ценностях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воспитания, заложенных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определении воспитания, содержащемся в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Федеральном законе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29 декабря 2012 г. № 273-ФЗ «Об образовании в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Российской Федерации»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воспитания руководствуется принципами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ДО, определенными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ФГОС ДО.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воспитания построена на основе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духовно-нравственных 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социокультурных ценностей и принятых в обществе правил 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 поведения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интересах человека, семьи, общества и опирается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следующие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принцип гуманизма;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ценностного единства 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совместности;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общего культурного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следования нравственному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примеру;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 безопасной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жизнедеятельности;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совместной деятельности ребенка 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взрослого;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инклюзивности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42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819"/>
            <a:ext cx="8352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1.2.1. Уклад образовательной организации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Уклад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общественный договор участников образовательных отношений, опирающийся на базовые национальные ценности, содержащий традиции региона и ОО, задающий культуру поведения сообществ, описывающий предметно-пространственную среду, деятельности и социокультурный контекст.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Уклад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учитывает специфику и конкретные формы организации распорядка дневного, недельного, месячного, годового циклов жизни ДОО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1.2.2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Воспитывающая среда ДОО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Воспитывающая среда — это особая форма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организации образовательного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процесса, реализующего цель и задачи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воспитания. Воспитывающая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среда определяется целью и задачами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воспитания, духовно-нравственными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социокультурными ценностями,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образцами 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практиками. Основными характеристиками воспитывающей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среды являются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насыщенность и структурированность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1.2.3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Общности (сообщества) ДОО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Профессиональная общность — это устойчивая система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связей 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отношений между людьми, единство целей и задач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воспитания, реализуемое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всеми сотрудниками ДОО. </a:t>
            </a:r>
          </a:p>
        </p:txBody>
      </p:sp>
    </p:spTree>
    <p:extLst>
      <p:ext uri="{BB962C8B-B14F-4D97-AF65-F5344CB8AC3E}">
        <p14:creationId xmlns:p14="http://schemas.microsoft.com/office/powerpoint/2010/main" val="313415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2059" y="332656"/>
            <a:ext cx="828092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Профессионально-родительская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общность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направлена на объединение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усилий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семьи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Детско-взрослая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общность -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механизм воспитания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ребенка.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Детская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общность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необходимое условие полноценного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развития личности ребенка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1.2.4. Социокультурный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контекст -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вариативная составляющая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воспитательной программы (этнокультурные, конфессиональные и региональные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особенности)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1.2.5. Деятельности и культурные практики в ДОО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 и задачи воспитания реализуются во всех видах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 дошкольника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обозначенных во ФГОС ДО. В качестве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 реализации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 воспитания могут выступать следующие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виды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 и культурные практики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предметно-целевая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(виды деятельности, организуемые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взрослым, в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которых он открывает ребенку смысл и ценность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человеческой деятельности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способы ее реализации совместно с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родителями, воспитателями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сверстниками);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культурные практики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(активная, самостоятельная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апробация каждым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ребенком инструментального и ценностного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содержаний, полученных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взрослого, и способов их реализации в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различных видах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 через личный опыт);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свободная инициативная деятельность ребенка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(его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спонтанная самостоятельная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активность, в рамках которой он реализует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свои базовые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устремления: любознательность, общительность,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опыт деятельности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основе усвоенных ценностей).</a:t>
            </a:r>
          </a:p>
          <a:p>
            <a:pPr algn="just"/>
            <a:endParaRPr lang="ru-RU" dirty="0">
              <a:solidFill>
                <a:schemeClr val="bg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969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4888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1.3. Требования к планируемым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результатам освоения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</a:p>
          <a:p>
            <a:pPr algn="just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воспитания носят отсроченный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характер, но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деятельность воспитателя нацелена на перспективу развития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становления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личности ребенка.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достижения цели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воспитания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целевые ориентиры, представленные в виде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обобщенных портретов ребенка к концу раннего 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возрастов.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уровне ДО не осуществляется оценка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результатов воспитательной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 в соответствии с ФГОС ДО, так как «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целевые ориентиры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основной образовательной программы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подлежат непосредственной оценке, в том числе в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виде педагогической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диагностики (мониторинга), и не являются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основанием для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их формального сравнения с реальными достижениями детей».</a:t>
            </a:r>
          </a:p>
        </p:txBody>
      </p:sp>
    </p:spTree>
    <p:extLst>
      <p:ext uri="{BB962C8B-B14F-4D97-AF65-F5344CB8AC3E}">
        <p14:creationId xmlns:p14="http://schemas.microsoft.com/office/powerpoint/2010/main" val="3663863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3">
      <a:dk1>
        <a:srgbClr val="D8D8D8"/>
      </a:dk1>
      <a:lt1>
        <a:sysClr val="window" lastClr="FFFFFF"/>
      </a:lt1>
      <a:dk2>
        <a:srgbClr val="E2EDF1"/>
      </a:dk2>
      <a:lt2>
        <a:srgbClr val="DFE6D0"/>
      </a:lt2>
      <a:accent1>
        <a:srgbClr val="E3EAED"/>
      </a:accent1>
      <a:accent2>
        <a:srgbClr val="FBF9C8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535</TotalTime>
  <Words>1147</Words>
  <Application>Microsoft Office PowerPoint</Application>
  <PresentationFormat>Экран (4:3)</PresentationFormat>
  <Paragraphs>192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32</cp:revision>
  <dcterms:created xsi:type="dcterms:W3CDTF">2022-02-18T06:28:22Z</dcterms:created>
  <dcterms:modified xsi:type="dcterms:W3CDTF">2022-02-28T07:51:09Z</dcterms:modified>
</cp:coreProperties>
</file>