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3" r:id="rId3"/>
    <p:sldId id="259" r:id="rId4"/>
    <p:sldId id="260" r:id="rId5"/>
    <p:sldId id="268" r:id="rId6"/>
    <p:sldId id="305" r:id="rId7"/>
    <p:sldId id="283" r:id="rId8"/>
    <p:sldId id="299" r:id="rId9"/>
    <p:sldId id="300" r:id="rId10"/>
    <p:sldId id="265" r:id="rId11"/>
    <p:sldId id="257" r:id="rId12"/>
    <p:sldId id="258" r:id="rId13"/>
    <p:sldId id="261" r:id="rId14"/>
    <p:sldId id="275" r:id="rId15"/>
    <p:sldId id="277" r:id="rId16"/>
    <p:sldId id="298" r:id="rId17"/>
    <p:sldId id="284" r:id="rId18"/>
    <p:sldId id="264" r:id="rId19"/>
    <p:sldId id="309" r:id="rId20"/>
    <p:sldId id="306" r:id="rId21"/>
    <p:sldId id="308" r:id="rId22"/>
    <p:sldId id="296" r:id="rId23"/>
    <p:sldId id="307" r:id="rId24"/>
    <p:sldId id="297" r:id="rId25"/>
    <p:sldId id="289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271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419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406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1731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7137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6716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596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126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70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448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17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19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216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0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5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64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7878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A33AD0-0077-40CB-BF20-D17CA9AA31C1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B1F780-E9F2-453F-8F67-2BBF1E0F0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6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pirls2021.testoko.ru/test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PIRLS - международное сопоставительное исследование</a:t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читательской грамотности </a:t>
            </a:r>
            <a:r>
              <a:rPr lang="ru-RU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школьников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15712" y="5279156"/>
            <a:ext cx="4392538" cy="112164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Управление образования администрации </a:t>
            </a:r>
          </a:p>
          <a:p>
            <a:r>
              <a:rPr lang="ru-RU" sz="1600" dirty="0" smtClean="0"/>
              <a:t>МО «Родниковский муниципальный район» </a:t>
            </a:r>
          </a:p>
          <a:p>
            <a:r>
              <a:rPr lang="ru-RU" sz="1600" dirty="0" smtClean="0"/>
              <a:t>март 2021г.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236559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71"/>
          <a:stretch/>
        </p:blipFill>
        <p:spPr>
          <a:xfrm>
            <a:off x="1459742" y="701721"/>
            <a:ext cx="10501872" cy="56581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597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2043752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 smtClean="0"/>
              <a:t>Цель исследования:</a:t>
            </a:r>
            <a:r>
              <a:rPr lang="ru-RU" sz="2800" dirty="0" smtClean="0"/>
              <a:t> Сопоставление </a:t>
            </a:r>
            <a:r>
              <a:rPr lang="ru-RU" sz="2800" dirty="0"/>
              <a:t>уровня навыков чтения и понимания текста четвероклассниками различных стран мира, а также выявление различий в методике обучения читательской грамотности в национальных системах образования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988860"/>
            <a:ext cx="10018713" cy="35802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u="sng" dirty="0" smtClean="0"/>
              <a:t>Область оценивания:</a:t>
            </a:r>
          </a:p>
          <a:p>
            <a:pPr marL="0" indent="0" algn="just">
              <a:buNone/>
            </a:pPr>
            <a:r>
              <a:rPr lang="ru-RU" sz="2800" dirty="0" smtClean="0"/>
              <a:t>Оцениваются два вида чтения, которые чаще других используются учащимися во время учебных занятий и вне школы: </a:t>
            </a:r>
          </a:p>
          <a:p>
            <a:pPr algn="just"/>
            <a:r>
              <a:rPr lang="ru-RU" sz="2800" dirty="0" smtClean="0"/>
              <a:t>чтение с целью приобретения читательского литературного опыта;</a:t>
            </a:r>
          </a:p>
          <a:p>
            <a:pPr algn="just"/>
            <a:r>
              <a:rPr lang="ru-RU" sz="2800" dirty="0" smtClean="0"/>
              <a:t> чтение с целью освоения и использования информации.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123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00501"/>
            <a:ext cx="10018713" cy="57593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/>
              <a:t>В соответствии с концептуальными положениями исследования при чтении художественных и информационных (научно-популярных) текстов оцениваются </a:t>
            </a:r>
            <a:r>
              <a:rPr lang="ru-RU" sz="3200" u="sng" dirty="0"/>
              <a:t>четыре группы читательских умений:</a:t>
            </a:r>
          </a:p>
          <a:p>
            <a:r>
              <a:rPr lang="ru-RU" sz="3200" dirty="0" smtClean="0"/>
              <a:t>нахождение </a:t>
            </a:r>
            <a:r>
              <a:rPr lang="ru-RU" sz="3200" dirty="0"/>
              <a:t>информации, заданной в явном виде;</a:t>
            </a:r>
          </a:p>
          <a:p>
            <a:r>
              <a:rPr lang="ru-RU" sz="3200" dirty="0" smtClean="0"/>
              <a:t>формулирование </a:t>
            </a:r>
            <a:r>
              <a:rPr lang="ru-RU" sz="3200" dirty="0"/>
              <a:t>выводов;</a:t>
            </a:r>
          </a:p>
          <a:p>
            <a:r>
              <a:rPr lang="ru-RU" sz="3200" dirty="0" smtClean="0"/>
              <a:t>интерпретация </a:t>
            </a:r>
            <a:r>
              <a:rPr lang="ru-RU" sz="3200" dirty="0"/>
              <a:t>и обобщение информации;</a:t>
            </a:r>
          </a:p>
          <a:p>
            <a:r>
              <a:rPr lang="ru-RU" sz="3200" dirty="0" smtClean="0"/>
              <a:t>анализ </a:t>
            </a:r>
            <a:r>
              <a:rPr lang="ru-RU" sz="3200" dirty="0"/>
              <a:t>и оценка содержания, языковых особенностей и структуры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2684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4310" y="601884"/>
            <a:ext cx="10018713" cy="55558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u="sng" dirty="0"/>
              <a:t>Инструментарий исследования PIRLS-2016:</a:t>
            </a:r>
          </a:p>
          <a:p>
            <a:r>
              <a:rPr lang="ru-RU" sz="2600" dirty="0"/>
              <a:t>Тетрадь на бумажной основе, которая включает два </a:t>
            </a:r>
            <a:r>
              <a:rPr lang="ru-RU" sz="2600" dirty="0" smtClean="0"/>
              <a:t>текста</a:t>
            </a:r>
            <a:r>
              <a:rPr lang="en-US" sz="2600" dirty="0" smtClean="0"/>
              <a:t> </a:t>
            </a:r>
            <a:r>
              <a:rPr lang="ru-RU" sz="2600" dirty="0" smtClean="0"/>
              <a:t>(</a:t>
            </a:r>
            <a:r>
              <a:rPr lang="ru-RU" sz="2600" dirty="0"/>
              <a:t>один текст художественный, другой – научно-популярный</a:t>
            </a:r>
            <a:r>
              <a:rPr lang="ru-RU" sz="2600" dirty="0" smtClean="0"/>
              <a:t>)</a:t>
            </a:r>
            <a:r>
              <a:rPr lang="en-US" sz="2600" dirty="0" smtClean="0"/>
              <a:t> </a:t>
            </a:r>
            <a:r>
              <a:rPr lang="ru-RU" sz="2600" dirty="0" smtClean="0"/>
              <a:t>с </a:t>
            </a:r>
            <a:r>
              <a:rPr lang="ru-RU" sz="2600" dirty="0"/>
              <a:t>заданиями к каждому из </a:t>
            </a:r>
            <a:r>
              <a:rPr lang="ru-RU" sz="2600" dirty="0" smtClean="0"/>
              <a:t>них;</a:t>
            </a:r>
            <a:endParaRPr lang="ru-RU" sz="2600" dirty="0"/>
          </a:p>
          <a:p>
            <a:r>
              <a:rPr lang="ru-RU" sz="2600" dirty="0"/>
              <a:t>Анкета для </a:t>
            </a:r>
            <a:r>
              <a:rPr lang="ru-RU" sz="2600" dirty="0" smtClean="0"/>
              <a:t>учащегося;</a:t>
            </a:r>
            <a:endParaRPr lang="ru-RU" sz="2600" dirty="0"/>
          </a:p>
          <a:p>
            <a:r>
              <a:rPr lang="ru-RU" sz="2600" dirty="0"/>
              <a:t>Анкета для </a:t>
            </a:r>
            <a:r>
              <a:rPr lang="ru-RU" sz="2600" dirty="0" smtClean="0"/>
              <a:t>учителя;</a:t>
            </a:r>
            <a:endParaRPr lang="ru-RU" sz="2600" dirty="0"/>
          </a:p>
          <a:p>
            <a:r>
              <a:rPr lang="ru-RU" sz="2600" dirty="0"/>
              <a:t>Анкета для </a:t>
            </a:r>
            <a:r>
              <a:rPr lang="ru-RU" sz="2600" dirty="0" smtClean="0"/>
              <a:t>родителей;</a:t>
            </a:r>
            <a:endParaRPr lang="ru-RU" sz="2600" dirty="0"/>
          </a:p>
          <a:p>
            <a:r>
              <a:rPr lang="ru-RU" sz="2600" dirty="0"/>
              <a:t>Анкета для администрации </a:t>
            </a:r>
            <a:r>
              <a:rPr lang="ru-RU" sz="2600" dirty="0" smtClean="0"/>
              <a:t>школы.</a:t>
            </a:r>
          </a:p>
          <a:p>
            <a:endParaRPr lang="ru-RU" sz="2600" dirty="0" smtClean="0"/>
          </a:p>
          <a:p>
            <a:pPr algn="just">
              <a:buNone/>
            </a:pPr>
            <a:r>
              <a:rPr lang="ru-RU" sz="2600" dirty="0" smtClean="0"/>
              <a:t>	У учащихся было 80 минут с перерывом на выполнение заданий.</a:t>
            </a:r>
          </a:p>
          <a:p>
            <a:pPr>
              <a:buNone/>
            </a:pP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118971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8601385" cy="99287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изменения в </a:t>
            </a:r>
            <a:r>
              <a:rPr lang="en-US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PIRLS-2021</a:t>
            </a:r>
            <a:endParaRPr lang="ru-RU" altLang="ru-RU" b="1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1337481" y="1828801"/>
            <a:ext cx="6387152" cy="365601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2800" dirty="0" smtClean="0"/>
              <a:t>переход на цифровой формат (но также будет предлагаться в традиционном бумажном формате);</a:t>
            </a:r>
            <a:endParaRPr lang="en-US" altLang="ru-RU" sz="2800" dirty="0" smtClean="0"/>
          </a:p>
          <a:p>
            <a:pPr algn="just" eaLnBrk="1" hangingPunct="1"/>
            <a:r>
              <a:rPr lang="ru-RU" altLang="ru-RU" sz="2800" dirty="0" smtClean="0"/>
              <a:t>е-PIRLS – компьютерная оценка онлайн-чтения в моделируемой интернет-среде, которая была начата в 2016 году.</a:t>
            </a:r>
          </a:p>
        </p:txBody>
      </p:sp>
      <p:pic>
        <p:nvPicPr>
          <p:cNvPr id="3277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562" t="24889" r="48026" b="16000"/>
          <a:stretch>
            <a:fillRect/>
          </a:stretch>
        </p:blipFill>
        <p:spPr bwMode="auto">
          <a:xfrm>
            <a:off x="7961057" y="1678675"/>
            <a:ext cx="3352937" cy="45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783861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415955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типа заданий</a:t>
            </a:r>
          </a:p>
        </p:txBody>
      </p:sp>
      <p:sp>
        <p:nvSpPr>
          <p:cNvPr id="34819" name="Объект 2"/>
          <p:cNvSpPr>
            <a:spLocks noGrp="1"/>
          </p:cNvSpPr>
          <p:nvPr>
            <p:ph idx="1"/>
          </p:nvPr>
        </p:nvSpPr>
        <p:spPr>
          <a:xfrm>
            <a:off x="1484310" y="2101755"/>
            <a:ext cx="10018713" cy="2910083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3200" dirty="0" smtClean="0"/>
              <a:t>Задания с выбором ответа</a:t>
            </a:r>
          </a:p>
          <a:p>
            <a:pPr algn="just" eaLnBrk="1" hangingPunct="1"/>
            <a:r>
              <a:rPr lang="ru-RU" altLang="ru-RU" sz="3200" dirty="0" smtClean="0"/>
              <a:t>Задания со свободно-конструируемым ответом (кратким, развернутым)</a:t>
            </a:r>
          </a:p>
        </p:txBody>
      </p:sp>
    </p:spTree>
    <p:extLst>
      <p:ext uri="{BB962C8B-B14F-4D97-AF65-F5344CB8AC3E}">
        <p14:creationId xmlns="" xmlns:p14="http://schemas.microsoft.com/office/powerpoint/2010/main" val="22752741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3"/>
          <p:cNvSpPr>
            <a:spLocks noGrp="1"/>
          </p:cNvSpPr>
          <p:nvPr>
            <p:ph type="title"/>
          </p:nvPr>
        </p:nvSpPr>
        <p:spPr>
          <a:xfrm>
            <a:off x="1460311" y="488525"/>
            <a:ext cx="10072048" cy="1285684"/>
          </a:xfrm>
        </p:spPr>
        <p:txBody>
          <a:bodyPr>
            <a:no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В чем может заключаться </a:t>
            </a: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подготовка обучающихся  </a:t>
            </a:r>
            <a:b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к </a:t>
            </a: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участию в </a:t>
            </a:r>
            <a:r>
              <a:rPr lang="en-US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PIRLS </a:t>
            </a: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2021</a:t>
            </a:r>
            <a:endParaRPr lang="ru-RU" alt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sp>
        <p:nvSpPr>
          <p:cNvPr id="22531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1412111" y="1774209"/>
            <a:ext cx="10024713" cy="469009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just">
              <a:lnSpc>
                <a:spcPct val="90000"/>
              </a:lnSpc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>
                <a:solidFill>
                  <a:schemeClr val="tx2">
                    <a:lumMod val="10000"/>
                  </a:schemeClr>
                </a:solidFill>
              </a:rPr>
              <a:t>		</a:t>
            </a:r>
            <a:r>
              <a:rPr lang="ru-RU" altLang="ru-RU" sz="3600" dirty="0">
                <a:solidFill>
                  <a:schemeClr val="tx2">
                    <a:lumMod val="10000"/>
                  </a:schemeClr>
                </a:solidFill>
              </a:rPr>
              <a:t>Готовить к компьютерному формату проведения тестирования, который предполагает  проявление умений пользоваться полосой прокрутки, ссылками,  навигационной панелью, графическими символами,  вкладками и всплывающими  окнами</a:t>
            </a:r>
            <a:r>
              <a:rPr lang="ru-RU" altLang="ru-RU" sz="36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82639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991" y="685800"/>
            <a:ext cx="10534033" cy="4241042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можно воспользоваться </a:t>
            </a:r>
            <a:b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подготовке к исследованию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PIRLS-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2021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62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3" r="10644" b="4026"/>
          <a:stretch/>
        </p:blipFill>
        <p:spPr>
          <a:xfrm>
            <a:off x="2094972" y="1585798"/>
            <a:ext cx="7465717" cy="51864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3026" y="363448"/>
            <a:ext cx="84889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http://centeroko.ru/pirls21/pirls2021_prov.html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22876" y="1076445"/>
            <a:ext cx="4132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САЙТ ЦОКО </a:t>
            </a:r>
            <a:r>
              <a:rPr lang="en-US" sz="2400" b="1" dirty="0" smtClean="0"/>
              <a:t>PIRLS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83784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9444"/>
          <a:stretch>
            <a:fillRect/>
          </a:stretch>
        </p:blipFill>
        <p:spPr bwMode="auto">
          <a:xfrm>
            <a:off x="1130658" y="324092"/>
            <a:ext cx="10654956" cy="6030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76367"/>
            <a:ext cx="10707689" cy="1752599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prstClr val="black"/>
                </a:solidFill>
              </a:rPr>
              <a:t>Исследование проводится </a:t>
            </a:r>
            <a:r>
              <a:rPr lang="ru-RU" sz="2400" dirty="0">
                <a:solidFill>
                  <a:prstClr val="black"/>
                </a:solidFill>
              </a:rPr>
              <a:t>Международной ассоциацией по оценке учебных достижений IEA.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Национальным координатором реализации исследования PIRLS в Российской Федерации является ФГБУ «Федеральный институт оценки качества образования».(ФИОКО)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095"/>
          <a:stretch/>
        </p:blipFill>
        <p:spPr>
          <a:xfrm>
            <a:off x="2129051" y="2028967"/>
            <a:ext cx="8790361" cy="47397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61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794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Предварительная работа 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958542"/>
            <a:ext cx="10018713" cy="204082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Интернет-страница</a:t>
            </a:r>
          </a:p>
          <a:p>
            <a:r>
              <a:rPr lang="ru-RU" sz="2800" dirty="0" smtClean="0"/>
              <a:t>Учебный проект</a:t>
            </a:r>
          </a:p>
          <a:p>
            <a:r>
              <a:rPr lang="ru-RU" sz="2800" dirty="0" smtClean="0"/>
              <a:t>Вкладка</a:t>
            </a:r>
          </a:p>
          <a:p>
            <a:r>
              <a:rPr lang="ru-RU" sz="2800" dirty="0" smtClean="0"/>
              <a:t>Ссылка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509390" y="2743198"/>
            <a:ext cx="10018713" cy="9139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Знакомство с новыми понятиями:</a:t>
            </a:r>
            <a:endParaRPr kumimoji="0" lang="ru-RU" sz="4000" b="1" i="0" u="none" strike="noStrike" kern="1200" cap="none" spc="0" normalizeH="0" baseline="0" noProof="0" dirty="0">
              <a:ln w="3175" cmpd="sng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474664" y="1738132"/>
            <a:ext cx="10018713" cy="108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marR="0" lvl="0" indent="-28575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ОБЯЗАТЕЛЬНО выполнить задания проекта самим!!!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25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016" y="399198"/>
            <a:ext cx="10018713" cy="1018488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Тщательная работа с инструкцией!!!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8023" b="4077"/>
          <a:stretch/>
        </p:blipFill>
        <p:spPr>
          <a:xfrm>
            <a:off x="2538485" y="1417686"/>
            <a:ext cx="8024882" cy="5279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156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23081"/>
            <a:ext cx="10018713" cy="941695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Исследование в формате </a:t>
            </a:r>
            <a:r>
              <a:rPr lang="en-US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e-PIRLS</a:t>
            </a:r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2</a:t>
            </a:r>
            <a:r>
              <a:rPr lang="en-US" altLang="ru-RU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021 </a:t>
            </a:r>
            <a: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alt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://pirls2021.testoko.ru/test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134" r="2055" b="5299"/>
          <a:stretch/>
        </p:blipFill>
        <p:spPr>
          <a:xfrm>
            <a:off x="516209" y="1583141"/>
            <a:ext cx="7072068" cy="397149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2475" b="3827"/>
          <a:stretch/>
        </p:blipFill>
        <p:spPr>
          <a:xfrm>
            <a:off x="5251209" y="3070746"/>
            <a:ext cx="6572410" cy="3643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1604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477672"/>
            <a:ext cx="10018713" cy="864991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ВАЖНО!!! Гендерный признак!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42" b="5387"/>
          <a:stretch/>
        </p:blipFill>
        <p:spPr>
          <a:xfrm>
            <a:off x="1624084" y="1519740"/>
            <a:ext cx="9376012" cy="51438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0098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2044440" y="560601"/>
            <a:ext cx="8914712" cy="925513"/>
          </a:xfrm>
        </p:spPr>
        <p:txBody>
          <a:bodyPr>
            <a:no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Особенности формата заданий </a:t>
            </a: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в </a:t>
            </a:r>
            <a:r>
              <a:rPr lang="en-US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e-PIRLS </a:t>
            </a: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2</a:t>
            </a:r>
            <a:r>
              <a:rPr lang="en-US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021</a:t>
            </a:r>
            <a:endParaRPr lang="ru-RU" alt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847850" y="1806575"/>
            <a:ext cx="9452496" cy="40528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/>
              <a:t>Нажмите </a:t>
            </a:r>
            <a:r>
              <a:rPr lang="ru-RU" sz="2800" u="sng" dirty="0"/>
              <a:t>сюда,</a:t>
            </a:r>
            <a:r>
              <a:rPr lang="ru-RU" sz="2800" dirty="0"/>
              <a:t> чтобы узнать больше о …… 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/>
              <a:t>А сейчас нажмите на «…………………….» (указывается на часть страницы)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/>
              <a:t>Далее мы будем знакомиться с ….. Посмотрите на результаты поиска в </a:t>
            </a:r>
            <a:r>
              <a:rPr lang="ru-RU" sz="2800" dirty="0" err="1"/>
              <a:t>Google</a:t>
            </a:r>
            <a:r>
              <a:rPr lang="ru-RU" sz="2800" dirty="0"/>
              <a:t>,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2800" dirty="0" smtClean="0"/>
              <a:t>Нажмите </a:t>
            </a:r>
            <a:r>
              <a:rPr lang="ru-RU" sz="2800" dirty="0"/>
              <a:t>на ссылку, которая может включать информацию о ………………………</a:t>
            </a:r>
          </a:p>
          <a:p>
            <a:pPr indent="-182880">
              <a:buClr>
                <a:schemeClr val="accent6">
                  <a:lumMod val="75000"/>
                </a:schemeClr>
              </a:buClr>
              <a:buFont typeface="Wingdings 2" charset="2"/>
              <a:buChar char=""/>
              <a:defRPr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9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401" y="1380069"/>
            <a:ext cx="7225533" cy="181350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59307"/>
            <a:ext cx="10018713" cy="5632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Периодичность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проведения:</a:t>
            </a:r>
          </a:p>
          <a:p>
            <a:r>
              <a:rPr lang="ru-RU" sz="3200" dirty="0"/>
              <a:t>Исследование проводится один раз в 5 лет и к настоящему моменту проведены четыре цикла: в 2001 г. (35 стран), 2006 г. (40 стран), 2011 г. (49 стран), 2016 г. (50 стран). </a:t>
            </a:r>
            <a:endParaRPr lang="ru-RU" sz="3200" dirty="0" smtClean="0"/>
          </a:p>
          <a:p>
            <a:r>
              <a:rPr lang="ru-RU" sz="3200" dirty="0" smtClean="0"/>
              <a:t>В </a:t>
            </a:r>
            <a:r>
              <a:rPr lang="ru-RU" sz="3200" dirty="0"/>
              <a:t>2016 году в исследовании приняли участие 4577 выпускников начальной школы из 206 образовательных организаций 42 регионов Российской Федерации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623757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7463" y="873457"/>
            <a:ext cx="10352813" cy="49177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13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36478"/>
            <a:ext cx="10018713" cy="6482685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u="sng" dirty="0"/>
              <a:t>Цель участия нашей страны </a:t>
            </a:r>
            <a:r>
              <a:rPr lang="ru-RU" dirty="0"/>
              <a:t>в этом исследовании - получить ответы на ряд вопросов:</a:t>
            </a:r>
          </a:p>
          <a:p>
            <a:pPr algn="just"/>
            <a:r>
              <a:rPr lang="ru-RU" dirty="0" smtClean="0"/>
              <a:t>Насколько </a:t>
            </a:r>
            <a:r>
              <a:rPr lang="ru-RU" dirty="0"/>
              <a:t>хорошо читают российские выпускники начальной школы по сравнению со своими сверстниками в других странах?</a:t>
            </a:r>
          </a:p>
          <a:p>
            <a:pPr algn="just"/>
            <a:r>
              <a:rPr lang="ru-RU" dirty="0" smtClean="0"/>
              <a:t>Какими </a:t>
            </a:r>
            <a:r>
              <a:rPr lang="ru-RU" dirty="0"/>
              <a:t>уровнями читательской грамотности владеют российские школьники?</a:t>
            </a:r>
          </a:p>
          <a:p>
            <a:pPr algn="just"/>
            <a:r>
              <a:rPr lang="ru-RU" dirty="0" smtClean="0"/>
              <a:t>Произошли </a:t>
            </a:r>
            <a:r>
              <a:rPr lang="ru-RU" dirty="0"/>
              <a:t>ли какие-либо изменения по сравнению с предыдущими циклами исследования?</a:t>
            </a:r>
          </a:p>
          <a:p>
            <a:pPr algn="just"/>
            <a:r>
              <a:rPr lang="ru-RU" dirty="0" smtClean="0"/>
              <a:t>Любят </a:t>
            </a:r>
            <a:r>
              <a:rPr lang="ru-RU" dirty="0"/>
              <a:t>ли читать учащиеся четвёртого класса?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семья способствует развитию грамотности?</a:t>
            </a:r>
          </a:p>
          <a:p>
            <a:pPr algn="just"/>
            <a:r>
              <a:rPr lang="ru-RU" dirty="0" smtClean="0"/>
              <a:t>Как </a:t>
            </a:r>
            <a:r>
              <a:rPr lang="ru-RU" dirty="0"/>
              <a:t>на сегодняшний день организован процесс обучения чтению в школах нашей страны?</a:t>
            </a:r>
          </a:p>
          <a:p>
            <a:pPr algn="just"/>
            <a:r>
              <a:rPr lang="ru-RU" dirty="0" smtClean="0"/>
              <a:t>Имеет </a:t>
            </a:r>
            <a:r>
              <a:rPr lang="ru-RU" dirty="0"/>
              <a:t>ли процесс обучения чтению в России особенности по сравнению с другими странами и, если да, в чём заключаются эти особенности? Отличаются ли методы обучения, которые используют наши учителя в начальной школе, от методов, используемых учителями в других странах?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742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663" y="1136176"/>
            <a:ext cx="10018713" cy="417280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грамотность </a:t>
            </a:r>
            <a:r>
              <a:rPr lang="ru-RU" dirty="0" smtClean="0"/>
              <a:t>– это способность понимать и использовать разнообразные формы письменной речи, которые востребованы обществом </a:t>
            </a:r>
            <a:br>
              <a:rPr lang="ru-RU" dirty="0" smtClean="0"/>
            </a:br>
            <a:r>
              <a:rPr lang="ru-RU" dirty="0" smtClean="0"/>
              <a:t>и ценны для индивида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4922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1665027" y="260350"/>
            <a:ext cx="9021169" cy="1016000"/>
          </a:xfrm>
        </p:spPr>
        <p:txBody>
          <a:bodyPr>
            <a:no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Качественное описание </a:t>
            </a: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/>
            </a:r>
            <a:b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уровней </a:t>
            </a:r>
            <a:r>
              <a:rPr lang="ru-RU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читательской грамотности (</a:t>
            </a:r>
            <a:r>
              <a:rPr lang="en-US" alt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PIRLS)</a:t>
            </a:r>
            <a:endParaRPr lang="ru-RU" altLang="ru-RU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ebuchet MS" pitchFamily="34" charset="0"/>
            </a:endParaRPr>
          </a:p>
        </p:txBody>
      </p:sp>
      <p:graphicFrame>
        <p:nvGraphicFramePr>
          <p:cNvPr id="8195" name="Объект 6"/>
          <p:cNvGraphicFramePr>
            <a:graphicFrameLocks noChangeAspect="1"/>
          </p:cNvGraphicFramePr>
          <p:nvPr/>
        </p:nvGraphicFramePr>
        <p:xfrm>
          <a:off x="2137218" y="1372144"/>
          <a:ext cx="8766134" cy="5253302"/>
        </p:xfrm>
        <a:graphic>
          <a:graphicData uri="http://schemas.openxmlformats.org/presentationml/2006/ole">
            <p:oleObj spid="_x0000_s3128" name="Документ" r:id="rId3" imgW="6083473" imgH="263892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5166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19289" y="188914"/>
            <a:ext cx="9749547" cy="923925"/>
          </a:xfrm>
        </p:spPr>
        <p:txBody>
          <a:bodyPr>
            <a:noAutofit/>
          </a:bodyPr>
          <a:lstStyle/>
          <a:p>
            <a:pPr marL="320040" indent="-320040" algn="just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Факторы, оказавшие влияние на высокие достижения российских младших школьников в </a:t>
            </a:r>
            <a:r>
              <a:rPr lang="en-US" alt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PIRLS</a:t>
            </a:r>
            <a:r>
              <a:rPr lang="ru-RU" altLang="ru-RU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 2016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sz="quarter" idx="4294967295"/>
          </p:nvPr>
        </p:nvSpPr>
        <p:spPr>
          <a:xfrm>
            <a:off x="1776614" y="1275115"/>
            <a:ext cx="10007623" cy="521828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rbel" pitchFamily="34" charset="0"/>
              <a:buChar char="‐"/>
              <a:defRPr/>
            </a:pPr>
            <a:r>
              <a:rPr lang="ru-RU" altLang="ru-RU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ru-RU" altLang="ru-RU" sz="3000" dirty="0" smtClean="0"/>
              <a:t>Признание ценности работы над читательской грамотностью в обществе в целом и среди педагогов, родителей и самих школьников в частности. </a:t>
            </a:r>
          </a:p>
          <a:p>
            <a:pPr marL="0" indent="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rbel" pitchFamily="34" charset="0"/>
              <a:buChar char="‐"/>
              <a:defRPr/>
            </a:pPr>
            <a:r>
              <a:rPr lang="ru-RU" altLang="ru-RU" sz="3000" dirty="0" smtClean="0"/>
              <a:t>Высокая мотивация к чтению в обществе, школе и в семьях.</a:t>
            </a:r>
          </a:p>
          <a:p>
            <a:pPr marL="0" indent="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rbel" pitchFamily="34" charset="0"/>
              <a:buChar char="‐"/>
              <a:defRPr/>
            </a:pPr>
            <a:r>
              <a:rPr lang="ru-RU" altLang="ru-RU" sz="3000" dirty="0" smtClean="0"/>
              <a:t>	Хороший уровень предшкольной подготовки. Участие родителей в подготовке к овладению чтением.	</a:t>
            </a:r>
          </a:p>
          <a:p>
            <a:pPr marL="0" indent="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rbel" pitchFamily="34" charset="0"/>
              <a:buChar char="‐"/>
              <a:defRPr/>
            </a:pPr>
            <a:r>
              <a:rPr lang="ru-RU" altLang="ru-RU" sz="3000" dirty="0" smtClean="0"/>
              <a:t>	Качественные программы начального образования, учебники, продуманная методика обучения чтению. </a:t>
            </a:r>
          </a:p>
          <a:p>
            <a:pPr marL="0" indent="0" algn="just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Corbel" pitchFamily="34" charset="0"/>
              <a:buChar char="‐"/>
              <a:defRPr/>
            </a:pPr>
            <a:r>
              <a:rPr lang="ru-RU" altLang="ru-RU" sz="3000" dirty="0" smtClean="0"/>
              <a:t>	Успешная работа с учащимися, испытывающими трудности с чтением</a:t>
            </a:r>
            <a:r>
              <a:rPr lang="ru-RU" altLang="ru-RU" sz="3000" dirty="0" smtClean="0"/>
              <a:t>.</a:t>
            </a:r>
            <a:endParaRPr lang="ru-RU" altLang="ru-RU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386404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337482" y="286603"/>
            <a:ext cx="9990160" cy="938284"/>
          </a:xfrm>
        </p:spPr>
        <p:txBody>
          <a:bodyPr>
            <a:noAutofit/>
          </a:bodyPr>
          <a:lstStyle/>
          <a:p>
            <a:pPr marL="320040" indent="-320040"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Факторы, на которых необходимо </a:t>
            </a:r>
            <a:b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</a:br>
            <a:r>
              <a:rPr lang="ru-RU" alt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ebuchet MS" pitchFamily="34" charset="0"/>
              </a:rPr>
              <a:t>заострить внимание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sz="quarter" idx="4294967295"/>
          </p:nvPr>
        </p:nvSpPr>
        <p:spPr>
          <a:xfrm>
            <a:off x="1847850" y="1373188"/>
            <a:ext cx="9479792" cy="4959373"/>
          </a:xfrm>
          <a:prstGeom prst="rect">
            <a:avLst/>
          </a:prstGeom>
        </p:spPr>
        <p:txBody>
          <a:bodyPr rtlCol="0">
            <a:normAutofit fontScale="92500" lnSpcReduction="20000"/>
          </a:bodyPr>
          <a:lstStyle/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18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ru-RU" altLang="ru-RU" sz="2800" dirty="0"/>
              <a:t>Необходимо усиленное внимание уделять дифференциации обучения в каждом классе, при этом особое внимание необходимо обращать на школы, в которых у большей части первоклассников нет необходимых для успешного начала обучения навыков. 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/>
              <a:t>	Важно помнить о </a:t>
            </a:r>
            <a:r>
              <a:rPr lang="ru-RU" altLang="ru-RU" sz="2800" dirty="0" smtClean="0"/>
              <a:t>проблемах</a:t>
            </a:r>
            <a:r>
              <a:rPr lang="ru-RU" altLang="ru-RU" sz="2800" dirty="0"/>
              <a:t>: </a:t>
            </a:r>
            <a:endParaRPr lang="ru-RU" altLang="ru-RU" sz="2800" dirty="0" smtClean="0"/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 smtClean="0"/>
              <a:t>- работа </a:t>
            </a:r>
            <a:r>
              <a:rPr lang="ru-RU" altLang="ru-RU" sz="2800" dirty="0"/>
              <a:t>с обучающимися с низким уровнем более тщательно. </a:t>
            </a:r>
            <a:r>
              <a:rPr lang="ru-RU" altLang="ru-RU" sz="2800" dirty="0" smtClean="0"/>
              <a:t>Чем </a:t>
            </a:r>
            <a:r>
              <a:rPr lang="ru-RU" altLang="ru-RU" sz="2800" dirty="0"/>
              <a:t>выше средний уровень «низких», тем выше общий результат;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/>
              <a:t> - помощь мальчикам, поскольку их результаты хуже, чем результаты девочек.</a:t>
            </a:r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altLang="ru-RU" sz="2800" dirty="0" smtClean="0"/>
              <a:t>- помощь </a:t>
            </a:r>
            <a:r>
              <a:rPr lang="ru-RU" altLang="ru-RU" sz="2800" dirty="0"/>
              <a:t>самым сильным читателям в их дальнейшем </a:t>
            </a:r>
            <a:r>
              <a:rPr lang="ru-RU" altLang="ru-RU" sz="2800" dirty="0" smtClean="0"/>
              <a:t>продвижении</a:t>
            </a:r>
            <a:r>
              <a:rPr lang="ru-RU" altLang="ru-RU" sz="2800" dirty="0"/>
              <a:t>.</a:t>
            </a:r>
            <a:endParaRPr lang="ru-RU" altLang="ru-RU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3944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564</TotalTime>
  <Words>559</Words>
  <Application>Microsoft Office PowerPoint</Application>
  <PresentationFormat>Произвольный</PresentationFormat>
  <Paragraphs>75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Параллакс</vt:lpstr>
      <vt:lpstr>Документ</vt:lpstr>
      <vt:lpstr>PIRLS - международное сопоставительное исследование  читательской грамотности школьников </vt:lpstr>
      <vt:lpstr>Исследование проводится Международной ассоциацией по оценке учебных достижений IEA. Национальным координатором реализации исследования PIRLS в Российской Федерации является ФГБУ «Федеральный институт оценки качества образования».(ФИОКО)</vt:lpstr>
      <vt:lpstr>Слайд 3</vt:lpstr>
      <vt:lpstr>Слайд 4</vt:lpstr>
      <vt:lpstr>Слайд 5</vt:lpstr>
      <vt:lpstr>Читательская грамотность – это способность понимать и использовать разнообразные формы письменной речи, которые востребованы обществом  и ценны для индивида</vt:lpstr>
      <vt:lpstr>Качественное описание  уровней читательской грамотности (PIRLS)</vt:lpstr>
      <vt:lpstr>Факторы, оказавшие влияние на высокие достижения российских младших школьников в PIRLS 2016</vt:lpstr>
      <vt:lpstr>Факторы, на которых необходимо  заострить внимание</vt:lpstr>
      <vt:lpstr>Слайд 10</vt:lpstr>
      <vt:lpstr>Цель исследования: Сопоставление уровня навыков чтения и понимания текста четвероклассниками различных стран мира, а также выявление различий в методике обучения читательской грамотности в национальных системах образования.</vt:lpstr>
      <vt:lpstr>Слайд 12</vt:lpstr>
      <vt:lpstr>Слайд 13</vt:lpstr>
      <vt:lpstr>Основные изменения в PIRLS-2021</vt:lpstr>
      <vt:lpstr>Два типа заданий</vt:lpstr>
      <vt:lpstr>В чем может заключаться подготовка обучающихся   к участию в PIRLS 2021</vt:lpstr>
      <vt:lpstr>Чем можно воспользоваться  при подготовке к исследованию PIRLS- 2021</vt:lpstr>
      <vt:lpstr>Слайд 18</vt:lpstr>
      <vt:lpstr>Слайд 19</vt:lpstr>
      <vt:lpstr>Предварительная работа :</vt:lpstr>
      <vt:lpstr>Тщательная работа с инструкцией!!!</vt:lpstr>
      <vt:lpstr>Исследование в формате e-PIRLS2021  http://pirls2021.testoko.ru/test/ </vt:lpstr>
      <vt:lpstr>ВАЖНО!!! Гендерный признак!</vt:lpstr>
      <vt:lpstr>Особенности формата заданий  в e-PIRLS 2021</vt:lpstr>
      <vt:lpstr>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PIRLS (Progress in International Reading Literacy Study) – это международное сопоставительное исследование читательской грамотности.</dc:title>
  <dc:creator>Светлана Масова</dc:creator>
  <cp:lastModifiedBy>ЦветковаСЕ</cp:lastModifiedBy>
  <cp:revision>74</cp:revision>
  <dcterms:created xsi:type="dcterms:W3CDTF">2021-02-01T17:00:31Z</dcterms:created>
  <dcterms:modified xsi:type="dcterms:W3CDTF">2021-03-12T13:31:33Z</dcterms:modified>
</cp:coreProperties>
</file>