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58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c1918b6f5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2261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983776"/>
            <a:ext cx="1493482" cy="139027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56506" y="194737"/>
            <a:ext cx="81131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Управление образования МО «Родниковский муниципальный район»</a:t>
            </a:r>
          </a:p>
          <a:p>
            <a:pPr algn="ctr"/>
            <a:r>
              <a:rPr lang="ru-RU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МКДОУ детский сад комбинированного вида №15 «Березка»</a:t>
            </a:r>
            <a:endParaRPr lang="ru-RU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0786" y="2852936"/>
            <a:ext cx="837216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Aft>
                <a:spcPts val="0"/>
              </a:spcAft>
            </a:pPr>
            <a:r>
              <a:rPr lang="ru-RU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Структура рабочей программы </a:t>
            </a:r>
            <a:endParaRPr lang="ru-RU" sz="4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педагога </a:t>
            </a:r>
            <a:r>
              <a:rPr lang="ru-RU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ДОУ по ФГОС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14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c1918b6f5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22085"/>
            <a:ext cx="92261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63797" y="1628800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latin typeface="Times New Roman"/>
                <a:ea typeface="Times New Roman"/>
              </a:rPr>
              <a:t>Федеральный закон  «Об образовании в  </a:t>
            </a:r>
            <a:r>
              <a:rPr lang="ru-RU" sz="2400" i="1" dirty="0">
                <a:latin typeface="Times New Roman"/>
                <a:ea typeface="Times New Roman"/>
              </a:rPr>
              <a:t>Российской </a:t>
            </a:r>
            <a:r>
              <a:rPr lang="ru-RU" sz="2400" i="1" dirty="0" smtClean="0">
                <a:latin typeface="Times New Roman"/>
                <a:ea typeface="Times New Roman"/>
              </a:rPr>
              <a:t>Федерации» </a:t>
            </a:r>
            <a:r>
              <a:rPr lang="ru-RU" sz="2400" i="1" dirty="0">
                <a:latin typeface="Times New Roman"/>
                <a:ea typeface="Times New Roman"/>
              </a:rPr>
              <a:t>от 29 декабря 2012 г. N 273-ФЗ</a:t>
            </a:r>
            <a:endParaRPr lang="ru-RU" sz="2400" dirty="0">
              <a:latin typeface="Times New Roman"/>
              <a:ea typeface="Times New Roman"/>
            </a:endParaRPr>
          </a:p>
          <a:p>
            <a:pPr algn="just"/>
            <a:r>
              <a:rPr lang="ru-RU" sz="2400" dirty="0" smtClean="0">
                <a:latin typeface="Times New Roman"/>
                <a:ea typeface="Times New Roman"/>
              </a:rPr>
              <a:t>Статья </a:t>
            </a:r>
            <a:r>
              <a:rPr lang="ru-RU" sz="2400" dirty="0">
                <a:latin typeface="Times New Roman"/>
                <a:ea typeface="Times New Roman"/>
              </a:rPr>
              <a:t>48. Обязанности и ответственность педагогических работников</a:t>
            </a:r>
          </a:p>
          <a:p>
            <a:pPr algn="just"/>
            <a:r>
              <a:rPr lang="ru-RU" sz="2400" dirty="0">
                <a:latin typeface="Times New Roman"/>
                <a:ea typeface="Times New Roman"/>
              </a:rPr>
              <a:t>1. </a:t>
            </a:r>
            <a:r>
              <a:rPr lang="ru-RU" sz="2400" u="sng" dirty="0">
                <a:latin typeface="Times New Roman"/>
                <a:ea typeface="Times New Roman"/>
              </a:rPr>
              <a:t>Педагогические работники обязаны</a:t>
            </a:r>
            <a:r>
              <a:rPr lang="ru-RU" sz="2400" dirty="0">
                <a:latin typeface="Times New Roman"/>
                <a:ea typeface="Times New Roman"/>
              </a:rPr>
              <a:t>:</a:t>
            </a:r>
          </a:p>
          <a:p>
            <a:pPr algn="just"/>
            <a:r>
              <a:rPr lang="ru-RU" sz="2400" dirty="0">
                <a:latin typeface="Times New Roman"/>
                <a:ea typeface="Times New Roman"/>
              </a:rPr>
              <a:t>1) осуществлять свою деятельность на высоком профессиональном уровне, </a:t>
            </a:r>
            <a:r>
              <a:rPr lang="ru-RU" sz="2400" u="sng" dirty="0">
                <a:latin typeface="Times New Roman"/>
                <a:ea typeface="Times New Roman"/>
              </a:rPr>
              <a:t>обеспечивать в полном объеме реализацию преподаваемых учебных предмета, курса, дисциплины (модуля) в соответствии с утвержденной рабочей программой</a:t>
            </a:r>
            <a:r>
              <a:rPr lang="ru-RU" sz="2400" dirty="0">
                <a:latin typeface="Times New Roman"/>
                <a:ea typeface="Times New Roman"/>
              </a:rPr>
              <a:t>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4474" y="349205"/>
            <a:ext cx="79771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Нормативные документы, регламентирующие </a:t>
            </a:r>
          </a:p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деятельность образовательных учреждений и педагогов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147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c1918b6f5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82133" y="0"/>
            <a:ext cx="92261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944924" y="356030"/>
            <a:ext cx="28823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spcAft>
                <a:spcPts val="0"/>
              </a:spcAft>
              <a:tabLst>
                <a:tab pos="177800" algn="l"/>
              </a:tabLst>
            </a:pPr>
            <a:r>
              <a:rPr lang="ru-RU" sz="2800" b="1" dirty="0">
                <a:latin typeface="Times New Roman"/>
                <a:ea typeface="Times New Roman"/>
              </a:rPr>
              <a:t>Титульный лист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469" y="1129212"/>
            <a:ext cx="8352928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4305" indent="109220" algn="just">
              <a:spcBef>
                <a:spcPts val="600"/>
              </a:spcBef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-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полное наименование Учреждения;</a:t>
            </a:r>
          </a:p>
          <a:p>
            <a:pPr marR="154305" indent="109220" algn="just">
              <a:spcBef>
                <a:spcPts val="60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гриф утверждения программы (Ф.И.О. руководителя Учреждения, утвердившего Рабочую программу, дата и № приказа об утверждении,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дата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и № протокола заседания Педагогического совета, на котором принята Рабочая программа);</a:t>
            </a:r>
          </a:p>
          <a:p>
            <a:pPr marR="154305" indent="109220" algn="just">
              <a:spcBef>
                <a:spcPts val="60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название учебного курса, для изучения которого написана программа;</a:t>
            </a:r>
          </a:p>
          <a:p>
            <a:pPr marR="154305" indent="109220" algn="just">
              <a:spcBef>
                <a:spcPts val="60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срок реализации;</a:t>
            </a:r>
          </a:p>
          <a:p>
            <a:pPr marL="342900" marR="154305" indent="-342900" algn="just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Ф.И.О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. разработчика (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ов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),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должность, 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54305" algn="just">
              <a:spcBef>
                <a:spcPts val="600"/>
              </a:spcBef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квалификационная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категория;</a:t>
            </a:r>
          </a:p>
          <a:p>
            <a:pPr marR="154305" indent="109220" algn="just">
              <a:spcBef>
                <a:spcPts val="60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название города, области;</a:t>
            </a:r>
          </a:p>
          <a:p>
            <a:pPr marR="154305" indent="109220" algn="just">
              <a:spcBef>
                <a:spcPts val="60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- год разработки программы</a:t>
            </a:r>
            <a:endParaRPr lang="ru-RU" sz="20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5" t="8965" b="4805"/>
          <a:stretch/>
        </p:blipFill>
        <p:spPr bwMode="auto">
          <a:xfrm>
            <a:off x="5580112" y="3429000"/>
            <a:ext cx="2399702" cy="31331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9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c1918b6f5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" y="0"/>
            <a:ext cx="92261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86696" y="332656"/>
            <a:ext cx="71706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atin typeface="Times New Roman"/>
                <a:ea typeface="Times New Roman"/>
              </a:rPr>
              <a:t>Примерная структура рабочей программы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30935"/>
            <a:ext cx="8352928" cy="4606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750"/>
              </a:spcBef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Содержание</a:t>
            </a:r>
          </a:p>
          <a:p>
            <a:pPr indent="450215" algn="just">
              <a:spcBef>
                <a:spcPts val="750"/>
              </a:spcBef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Прописывается </a:t>
            </a:r>
            <a:r>
              <a:rPr lang="ru-RU" sz="2000" dirty="0">
                <a:latin typeface="Times New Roman"/>
                <a:ea typeface="Times New Roman"/>
              </a:rPr>
              <a:t>содержание рабочей программы, и указываются страницы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  <a:endParaRPr lang="ru-RU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kern="100" dirty="0" smtClean="0">
                <a:latin typeface="Times New Roman"/>
                <a:ea typeface="Lucida Sans Unicode"/>
              </a:rPr>
              <a:t>Целевой раздел</a:t>
            </a:r>
          </a:p>
          <a:p>
            <a:pPr algn="just">
              <a:spcAft>
                <a:spcPts val="0"/>
              </a:spcAft>
            </a:pPr>
            <a:r>
              <a:rPr lang="ru-RU" sz="2000" kern="100" dirty="0" smtClean="0">
                <a:latin typeface="Times New Roman"/>
                <a:ea typeface="Times New Roman"/>
              </a:rPr>
              <a:t>- </a:t>
            </a:r>
            <a:endParaRPr lang="ru-RU" sz="2000" kern="1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- </a:t>
            </a:r>
            <a:endParaRPr lang="ru-RU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kern="100" dirty="0" smtClean="0">
                <a:latin typeface="Times New Roman"/>
                <a:ea typeface="Lucida Sans Unicode"/>
              </a:rPr>
              <a:t>Содержательный раздел</a:t>
            </a:r>
          </a:p>
          <a:p>
            <a:pPr algn="just">
              <a:spcAft>
                <a:spcPts val="0"/>
              </a:spcAft>
            </a:pPr>
            <a:r>
              <a:rPr lang="ru-RU" sz="2000" kern="100" dirty="0" smtClean="0">
                <a:latin typeface="Times New Roman"/>
                <a:ea typeface="Times New Roman"/>
              </a:rPr>
              <a:t>-</a:t>
            </a:r>
          </a:p>
          <a:p>
            <a:pPr algn="just">
              <a:spcAft>
                <a:spcPts val="0"/>
              </a:spcAft>
            </a:pPr>
            <a:r>
              <a:rPr lang="ru-RU" sz="2000" kern="100" dirty="0" smtClean="0">
                <a:latin typeface="Times New Roman"/>
                <a:ea typeface="Times New Roman"/>
              </a:rPr>
              <a:t>-</a:t>
            </a:r>
            <a:endParaRPr lang="ru-RU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kern="100" dirty="0" smtClean="0">
                <a:latin typeface="Times New Roman"/>
                <a:ea typeface="Lucida Sans Unicode"/>
              </a:rPr>
              <a:t>Организационный раздел</a:t>
            </a:r>
          </a:p>
          <a:p>
            <a:pPr algn="just">
              <a:spcAft>
                <a:spcPts val="0"/>
              </a:spcAft>
            </a:pPr>
            <a:r>
              <a:rPr lang="ru-RU" sz="2000" kern="100" dirty="0" smtClean="0">
                <a:latin typeface="Times New Roman"/>
                <a:ea typeface="Times New Roman"/>
              </a:rPr>
              <a:t>-</a:t>
            </a:r>
          </a:p>
          <a:p>
            <a:pPr algn="just">
              <a:spcAft>
                <a:spcPts val="0"/>
              </a:spcAft>
            </a:pPr>
            <a:r>
              <a:rPr lang="ru-RU" sz="2000" kern="100" dirty="0" smtClean="0">
                <a:latin typeface="Times New Roman"/>
                <a:ea typeface="Times New Roman"/>
              </a:rPr>
              <a:t>-</a:t>
            </a:r>
            <a:endParaRPr lang="ru-RU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kern="100" dirty="0">
                <a:latin typeface="Times New Roman"/>
                <a:ea typeface="Lucida Sans Unicode"/>
              </a:rPr>
              <a:t> Приложения</a:t>
            </a:r>
            <a:endParaRPr lang="ru-RU" sz="2000" b="1" dirty="0">
              <a:latin typeface="Times New Roman"/>
              <a:ea typeface="Times New Roman"/>
            </a:endParaRPr>
          </a:p>
          <a:p>
            <a:pPr algn="just">
              <a:spcBef>
                <a:spcPts val="750"/>
              </a:spcBef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-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9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c1918b6f5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" y="0"/>
            <a:ext cx="92261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1340768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4305" indent="109220"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Пояснительная записка</a:t>
            </a:r>
            <a:r>
              <a:rPr lang="ru-RU" sz="2400" b="1" dirty="0" smtClean="0">
                <a:latin typeface="Times New Roman"/>
                <a:ea typeface="Times New Roman"/>
              </a:rPr>
              <a:t>:</a:t>
            </a:r>
          </a:p>
          <a:p>
            <a:pPr marR="154305" indent="109220">
              <a:spcAft>
                <a:spcPts val="0"/>
              </a:spcAft>
            </a:pPr>
            <a:endParaRPr lang="ru-RU" sz="2400" b="1" dirty="0">
              <a:latin typeface="Times New Roman"/>
              <a:ea typeface="Times New Roman"/>
            </a:endParaRPr>
          </a:p>
          <a:p>
            <a:pPr marR="154305" indent="19050" algn="just"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-</a:t>
            </a:r>
            <a:r>
              <a:rPr lang="ru-RU" sz="2400" dirty="0">
                <a:latin typeface="Times New Roman"/>
                <a:ea typeface="Times New Roman"/>
              </a:rPr>
              <a:t> цели и задачи реализации Рабочей программы;</a:t>
            </a:r>
            <a:endParaRPr lang="ru-RU" sz="1400" dirty="0">
              <a:latin typeface="Arial"/>
              <a:ea typeface="Times New Roman"/>
            </a:endParaRPr>
          </a:p>
          <a:p>
            <a:pPr marR="154305" indent="19050" algn="just"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Times New Roman"/>
              </a:rPr>
              <a:t>- </a:t>
            </a:r>
            <a:r>
              <a:rPr lang="ru-RU" sz="2400" dirty="0" smtClean="0">
                <a:latin typeface="Times New Roman"/>
                <a:ea typeface="Times New Roman"/>
              </a:rPr>
              <a:t>принципы </a:t>
            </a:r>
            <a:r>
              <a:rPr lang="ru-RU" sz="2400" dirty="0">
                <a:latin typeface="Times New Roman"/>
                <a:ea typeface="Times New Roman"/>
              </a:rPr>
              <a:t>и подходы к формированию Рабочей программы;</a:t>
            </a:r>
            <a:endParaRPr lang="ru-RU" sz="1400" dirty="0">
              <a:latin typeface="Arial"/>
              <a:ea typeface="Times New Roman"/>
            </a:endParaRPr>
          </a:p>
          <a:p>
            <a:pPr marR="154305" indent="19050" algn="just"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Times New Roman"/>
              </a:rPr>
              <a:t>- </a:t>
            </a:r>
            <a:r>
              <a:rPr lang="ru-RU" sz="2400" dirty="0" smtClean="0">
                <a:latin typeface="Times New Roman"/>
                <a:ea typeface="Times New Roman"/>
              </a:rPr>
              <a:t>значимые </a:t>
            </a:r>
            <a:r>
              <a:rPr lang="ru-RU" sz="2400" dirty="0">
                <a:latin typeface="Times New Roman"/>
                <a:ea typeface="Times New Roman"/>
              </a:rPr>
              <a:t>для разработки и реализации Рабочей программы характеристики, в том числе характеристики особенностей развития детей раннего и дошкольного возраста;</a:t>
            </a:r>
            <a:endParaRPr lang="ru-RU" sz="1400" dirty="0">
              <a:latin typeface="Arial"/>
              <a:ea typeface="Times New Roman"/>
            </a:endParaRPr>
          </a:p>
          <a:p>
            <a:pPr marL="342900" marR="154305" indent="-342900" algn="just">
              <a:spcAft>
                <a:spcPts val="0"/>
              </a:spcAft>
              <a:buFontTx/>
              <a:buChar char="-"/>
            </a:pPr>
            <a:r>
              <a:rPr lang="ru-RU" sz="2400" dirty="0" smtClean="0">
                <a:latin typeface="Times New Roman"/>
                <a:ea typeface="Times New Roman"/>
              </a:rPr>
              <a:t>планируемые </a:t>
            </a:r>
            <a:r>
              <a:rPr lang="ru-RU" sz="2400" dirty="0">
                <a:latin typeface="Times New Roman"/>
                <a:ea typeface="Times New Roman"/>
              </a:rPr>
              <a:t>результаты освоения Программы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marL="342900" marR="154305" indent="-342900" algn="just">
              <a:spcAft>
                <a:spcPts val="0"/>
              </a:spcAft>
              <a:buFontTx/>
              <a:buChar char="-"/>
            </a:pPr>
            <a:r>
              <a:rPr lang="ru-RU" sz="2400" dirty="0" smtClean="0">
                <a:latin typeface="Times New Roman"/>
                <a:ea typeface="Times New Roman"/>
              </a:rPr>
              <a:t>развивающее </a:t>
            </a:r>
            <a:r>
              <a:rPr lang="ru-RU" sz="2400" dirty="0">
                <a:latin typeface="Times New Roman"/>
                <a:ea typeface="Times New Roman"/>
              </a:rPr>
              <a:t>оценивание качества образовательной деятельности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82679" y="360403"/>
            <a:ext cx="35523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ru-RU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Целевой раздел</a:t>
            </a:r>
            <a:endParaRPr lang="ru-RU" sz="8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53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c1918b6f5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2261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41011" y="188640"/>
            <a:ext cx="49441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dirty="0">
                <a:solidFill>
                  <a:prstClr val="black"/>
                </a:solidFill>
                <a:latin typeface="Times New Roman"/>
                <a:ea typeface="Times New Roman"/>
              </a:rPr>
              <a:t>Содержательный раздел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2606" y="1012954"/>
            <a:ext cx="856389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4305" indent="109220" algn="just"/>
            <a:r>
              <a:rPr lang="ru-RU" sz="2000" dirty="0">
                <a:latin typeface="Times New Roman"/>
                <a:ea typeface="Times New Roman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описание образовательной деятельности в соответствии с направлениями развития ребенка в соответствии с ФГОС ДО с учетом основной образовательной  программы дошкольного образования  Учреждения и методических пособий, обеспечивающих реализацию данного содержания;</a:t>
            </a:r>
          </a:p>
          <a:p>
            <a:pPr marR="154305" indent="109220" algn="just"/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описание вариативных форм, способов, методов и средств реализации Рабочей программы с учетом возрастных и индивидуальных особенностей воспитанников, специфики их образовательных потребностей и интересов;</a:t>
            </a:r>
          </a:p>
          <a:p>
            <a:pPr marR="154305" indent="109220" algn="just"/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описание образовательной деятельности по профессиональной коррекции нарушений развития детей;</a:t>
            </a:r>
          </a:p>
          <a:p>
            <a:pPr marR="154305" indent="109220" algn="just"/>
            <a:r>
              <a:rPr lang="ru-RU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описание</a:t>
            </a:r>
            <a:r>
              <a:rPr lang="ru-RU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особенности образовательной</a:t>
            </a:r>
            <a:r>
              <a:rPr lang="ru-RU" i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деятельности разных видов и культурных практик;</a:t>
            </a:r>
          </a:p>
          <a:p>
            <a:pPr marR="154305" indent="109220" algn="just"/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описание способов и направления поддержки детской инициативы;</a:t>
            </a:r>
          </a:p>
          <a:p>
            <a:pPr marR="154305" indent="109220" algn="just"/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календарно-тематическое планирование с указанием основных видов образовательной  деятельности обучающихся; </a:t>
            </a:r>
          </a:p>
          <a:p>
            <a:pPr marR="154305" indent="109220" algn="just"/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описание особенностей взаимодействия с семьями воспитанников;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описание иных характеристик содержания Рабочей программы, наиболее существенные с точки зрения составителей</a:t>
            </a: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3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c1918b6f5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28564" y="-435"/>
            <a:ext cx="92261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03435" y="464876"/>
            <a:ext cx="50218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indent="450215" algn="just">
              <a:spcBef>
                <a:spcPts val="750"/>
              </a:spcBef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Организационный 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раздел</a:t>
            </a:r>
            <a:endParaRPr lang="ru-RU" sz="28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5505" y="1227962"/>
            <a:ext cx="824497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" marR="154305" indent="109220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- описание </a:t>
            </a:r>
            <a:r>
              <a:rPr lang="ru-RU" sz="2000" dirty="0">
                <a:latin typeface="Times New Roman"/>
                <a:ea typeface="Times New Roman"/>
              </a:rPr>
              <a:t>материально-технического обеспечения Рабочей программы</a:t>
            </a:r>
            <a:r>
              <a:rPr lang="ru-RU" sz="2000" dirty="0">
                <a:latin typeface="Arial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(информация о необходимом оборудовании, материалах, технических средствах); </a:t>
            </a:r>
            <a:endParaRPr lang="ru-RU" sz="1200" dirty="0">
              <a:latin typeface="Arial"/>
              <a:ea typeface="Times New Roman"/>
            </a:endParaRPr>
          </a:p>
          <a:p>
            <a:pPr marL="19050" marR="154305" indent="109220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- особенности </a:t>
            </a:r>
            <a:r>
              <a:rPr lang="ru-RU" sz="2000" dirty="0">
                <a:latin typeface="Times New Roman"/>
                <a:ea typeface="Times New Roman"/>
              </a:rPr>
              <a:t>организации развивающей предметно-пространственной среды;</a:t>
            </a:r>
            <a:endParaRPr lang="ru-RU" sz="1200" dirty="0">
              <a:latin typeface="Arial"/>
              <a:ea typeface="Times New Roman"/>
            </a:endParaRPr>
          </a:p>
          <a:p>
            <a:pPr marL="19050" marR="154305" indent="109220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- программно-методическое обеспечение </a:t>
            </a:r>
            <a:r>
              <a:rPr lang="ru-RU" sz="2000" dirty="0" smtClean="0">
                <a:latin typeface="Times New Roman"/>
                <a:ea typeface="Times New Roman"/>
              </a:rPr>
              <a:t>образовательной деятельности;</a:t>
            </a:r>
            <a:endParaRPr lang="ru-RU" sz="1200" dirty="0">
              <a:latin typeface="Arial"/>
              <a:ea typeface="Times New Roman"/>
            </a:endParaRPr>
          </a:p>
          <a:p>
            <a:pPr marL="19050" marR="154305" indent="109220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- организация режима пребывания детей в Учреждении;</a:t>
            </a:r>
            <a:endParaRPr lang="ru-RU" sz="1200" dirty="0">
              <a:latin typeface="Arial"/>
              <a:ea typeface="Times New Roman"/>
            </a:endParaRPr>
          </a:p>
          <a:p>
            <a:pPr marR="154305" indent="109220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- расписание образовательной деятельности; </a:t>
            </a:r>
            <a:endParaRPr lang="ru-RU" sz="1200" dirty="0">
              <a:latin typeface="Arial"/>
              <a:ea typeface="Times New Roman"/>
            </a:endParaRPr>
          </a:p>
          <a:p>
            <a:pPr marR="154305" indent="109220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- организация двигательного режима;</a:t>
            </a:r>
            <a:endParaRPr lang="ru-RU" sz="1200" dirty="0">
              <a:latin typeface="Arial"/>
              <a:ea typeface="Times New Roman"/>
            </a:endParaRPr>
          </a:p>
          <a:p>
            <a:pPr marR="154305" indent="109220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-</a:t>
            </a:r>
            <a:r>
              <a:rPr lang="ru-RU" sz="1200" dirty="0">
                <a:latin typeface="Arial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примерная модель организации традиционных событий, праздников, мероприятий;</a:t>
            </a:r>
            <a:endParaRPr lang="ru-RU" sz="1200" dirty="0">
              <a:latin typeface="Arial"/>
              <a:ea typeface="Times New Roman"/>
            </a:endParaRPr>
          </a:p>
          <a:p>
            <a:r>
              <a:rPr lang="ru-RU" sz="2000" dirty="0">
                <a:latin typeface="Times New Roman"/>
                <a:ea typeface="Times New Roman"/>
              </a:rPr>
              <a:t>- региональный компонент </a:t>
            </a:r>
            <a:r>
              <a:rPr lang="ru-RU" sz="2000" dirty="0" smtClean="0">
                <a:latin typeface="Times New Roman"/>
                <a:ea typeface="Times New Roman"/>
              </a:rPr>
              <a:t>Программы.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4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c1918b6f5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040" y="-99392"/>
            <a:ext cx="92261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15556" y="260648"/>
            <a:ext cx="36541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dirty="0">
                <a:latin typeface="Times New Roman"/>
                <a:ea typeface="Times New Roman"/>
              </a:rPr>
              <a:t>Приложения 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84784"/>
            <a:ext cx="6102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4305" algn="just">
              <a:spcAft>
                <a:spcPts val="0"/>
              </a:spcAft>
            </a:pPr>
            <a:r>
              <a:rPr lang="ru-RU" sz="2000" spc="-30" dirty="0">
                <a:solidFill>
                  <a:srgbClr val="000000"/>
                </a:solidFill>
                <a:latin typeface="Times New Roman"/>
                <a:ea typeface="Times New Roman"/>
              </a:rPr>
              <a:t>- в </a:t>
            </a:r>
            <a:r>
              <a:rPr lang="ru-RU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соответствии  с  авторским </a:t>
            </a:r>
            <a:r>
              <a:rPr lang="ru-RU" sz="2000" spc="-25" dirty="0">
                <a:solidFill>
                  <a:srgbClr val="000000"/>
                </a:solidFill>
                <a:latin typeface="Times New Roman"/>
                <a:ea typeface="Times New Roman"/>
              </a:rPr>
              <a:t>видением содержания</a:t>
            </a:r>
            <a:endParaRPr lang="ru-RU" sz="1200" dirty="0">
              <a:effectLst/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222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458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Berezka-romp1</dc:creator>
  <cp:lastModifiedBy>Зайцева Светлана Ивановна</cp:lastModifiedBy>
  <cp:revision>18</cp:revision>
  <dcterms:created xsi:type="dcterms:W3CDTF">2016-12-15T04:59:35Z</dcterms:created>
  <dcterms:modified xsi:type="dcterms:W3CDTF">2017-01-13T06:44:26Z</dcterms:modified>
</cp:coreProperties>
</file>