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354" r:id="rId3"/>
    <p:sldId id="355" r:id="rId4"/>
    <p:sldId id="356" r:id="rId5"/>
    <p:sldId id="357" r:id="rId6"/>
    <p:sldId id="353" r:id="rId7"/>
    <p:sldId id="257" r:id="rId8"/>
    <p:sldId id="320" r:id="rId9"/>
    <p:sldId id="352" r:id="rId10"/>
    <p:sldId id="322" r:id="rId11"/>
    <p:sldId id="324" r:id="rId12"/>
    <p:sldId id="344" r:id="rId13"/>
    <p:sldId id="351" r:id="rId14"/>
    <p:sldId id="358" r:id="rId15"/>
    <p:sldId id="27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8AE8-C995-4AED-AE1B-AD09EA55D88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9638A-49F8-4D78-B9A1-9710FF98B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8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9 является самым дорогим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638A-49F8-4D78-B9A1-9710FF98B1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9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4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7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8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7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6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4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5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9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4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CA6C975-4767-4B82-AB7D-83C5CB549ED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1C9D78-BF55-4DC3-A088-A28DB51D6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3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768415"/>
            <a:ext cx="8991600" cy="226424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Что нужно знать </a:t>
            </a:r>
            <a:r>
              <a:rPr lang="ru-RU" dirty="0" smtClean="0"/>
              <a:t>о ГИА </a:t>
            </a:r>
            <a:r>
              <a:rPr lang="ru-RU" dirty="0" smtClean="0"/>
              <a:t>по русскому языку в 2024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0121" y="4352544"/>
            <a:ext cx="7634377" cy="154792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Климова Елена Николаевна, к.ф.н.,</a:t>
            </a:r>
          </a:p>
          <a:p>
            <a:r>
              <a:rPr lang="ru-RU" sz="2400" dirty="0" smtClean="0"/>
              <a:t>заместитель председателя ПК ОГЭ по русскому языку,</a:t>
            </a:r>
          </a:p>
          <a:p>
            <a:r>
              <a:rPr lang="ru-RU" sz="2400" dirty="0" smtClean="0"/>
              <a:t>учитель русского языка и литературы МБОУ «СШ №24»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31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5148" r="2191" b="6124"/>
          <a:stretch/>
        </p:blipFill>
        <p:spPr bwMode="auto">
          <a:xfrm>
            <a:off x="950977" y="1106716"/>
            <a:ext cx="10502568" cy="55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336" y="162436"/>
            <a:ext cx="9402792" cy="829602"/>
          </a:xfrm>
        </p:spPr>
        <p:txBody>
          <a:bodyPr/>
          <a:lstStyle/>
          <a:p>
            <a:r>
              <a:rPr lang="ru-RU" dirty="0"/>
              <a:t>Где найти изложения?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4312001" y="2706624"/>
            <a:ext cx="5702060" cy="35207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614465" y="370272"/>
            <a:ext cx="1842574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https://fipi.ru/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828033" y="5797297"/>
            <a:ext cx="5186027" cy="430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7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21654" r="2024" b="4945"/>
          <a:stretch/>
        </p:blipFill>
        <p:spPr bwMode="auto">
          <a:xfrm>
            <a:off x="381476" y="1147589"/>
            <a:ext cx="10681257" cy="464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9" y="240074"/>
            <a:ext cx="7729728" cy="751965"/>
          </a:xfrm>
        </p:spPr>
        <p:txBody>
          <a:bodyPr/>
          <a:lstStyle/>
          <a:p>
            <a:r>
              <a:rPr lang="ru-RU" dirty="0"/>
              <a:t>Где найти изложения?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268416" y="2881223"/>
            <a:ext cx="9117624" cy="30711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0277856" y="2441448"/>
            <a:ext cx="1090598" cy="353732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827228" y="1636776"/>
            <a:ext cx="4506058" cy="429803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68416" y="6110654"/>
            <a:ext cx="7499838" cy="400110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06.11.2023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открытом банке заданий ФИПИ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изложений</a:t>
            </a:r>
          </a:p>
        </p:txBody>
      </p:sp>
    </p:spTree>
    <p:extLst>
      <p:ext uri="{BB962C8B-B14F-4D97-AF65-F5344CB8AC3E}">
        <p14:creationId xmlns:p14="http://schemas.microsoft.com/office/powerpoint/2010/main" val="22172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280" y="187452"/>
            <a:ext cx="7729728" cy="1188720"/>
          </a:xfrm>
        </p:spPr>
        <p:txBody>
          <a:bodyPr/>
          <a:lstStyle/>
          <a:p>
            <a:r>
              <a:rPr lang="ru-RU" dirty="0" smtClean="0"/>
              <a:t>Используйте навигатор самостоятельной подготовки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5737" r="4582" b="11919"/>
          <a:stretch/>
        </p:blipFill>
        <p:spPr bwMode="auto">
          <a:xfrm>
            <a:off x="1149338" y="1572768"/>
            <a:ext cx="9911329" cy="498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5074920" y="2798064"/>
            <a:ext cx="6760464" cy="37002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5074920" y="4178808"/>
            <a:ext cx="6760464" cy="23195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328416" y="6227064"/>
            <a:ext cx="8506968" cy="2712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5441" r="2522" b="6125"/>
          <a:stretch/>
        </p:blipFill>
        <p:spPr bwMode="auto">
          <a:xfrm>
            <a:off x="182879" y="237744"/>
            <a:ext cx="10605030" cy="56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16243" r="13522" b="8484"/>
          <a:stretch/>
        </p:blipFill>
        <p:spPr bwMode="auto">
          <a:xfrm>
            <a:off x="5093601" y="1545995"/>
            <a:ext cx="3494216" cy="284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0" t="16907" r="14331" b="5567"/>
          <a:stretch/>
        </p:blipFill>
        <p:spPr bwMode="auto">
          <a:xfrm>
            <a:off x="8235490" y="3205113"/>
            <a:ext cx="3679990" cy="327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035808" y="2969442"/>
            <a:ext cx="8799576" cy="35288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809744" y="5257800"/>
            <a:ext cx="7025640" cy="12405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094" y="224258"/>
            <a:ext cx="7729728" cy="1188720"/>
          </a:xfrm>
        </p:spPr>
        <p:txBody>
          <a:bodyPr/>
          <a:lstStyle/>
          <a:p>
            <a:r>
              <a:rPr lang="ru-RU" dirty="0" err="1" smtClean="0"/>
              <a:t>Вебинары</a:t>
            </a:r>
            <a:r>
              <a:rPr lang="ru-RU" dirty="0" smtClean="0"/>
              <a:t> для девятиклассников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16" y="1656160"/>
            <a:ext cx="2231115" cy="2231115"/>
          </a:xfrm>
        </p:spPr>
      </p:pic>
      <p:sp>
        <p:nvSpPr>
          <p:cNvPr id="5" name="Прямоугольник 4"/>
          <p:cNvSpPr/>
          <p:nvPr/>
        </p:nvSpPr>
        <p:spPr>
          <a:xfrm>
            <a:off x="385010" y="2317615"/>
            <a:ext cx="9705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23 ноября в 15.00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вебинар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для обучающихся «Преодолеваем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минимальный порог на ОГЭ по русскому языку»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010" y="4511660"/>
            <a:ext cx="8784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30 ноября в 15.00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вебинар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для обучающихся «Решаем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сложные задания на ОГЭ по русскому языку»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15" y="4130456"/>
            <a:ext cx="2231115" cy="22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8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580153"/>
            <a:ext cx="7729728" cy="261377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248" y="141732"/>
            <a:ext cx="8266176" cy="75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итогового собеседования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19033" r="6779" b="6182"/>
          <a:stretch/>
        </p:blipFill>
        <p:spPr bwMode="auto">
          <a:xfrm>
            <a:off x="1847540" y="1060704"/>
            <a:ext cx="8238291" cy="52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16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248" y="141732"/>
            <a:ext cx="8266176" cy="75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итогового собеседования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16377" r="7050" b="7142"/>
          <a:stretch/>
        </p:blipFill>
        <p:spPr bwMode="auto">
          <a:xfrm>
            <a:off x="1563624" y="971242"/>
            <a:ext cx="8694880" cy="57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30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248" y="141732"/>
            <a:ext cx="8266176" cy="75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итогового собеседования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2" t="16501" r="40611" b="5382"/>
          <a:stretch/>
        </p:blipFill>
        <p:spPr bwMode="auto">
          <a:xfrm>
            <a:off x="214366" y="957138"/>
            <a:ext cx="3763746" cy="577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8" t="20028" r="41176" b="12926"/>
          <a:stretch/>
        </p:blipFill>
        <p:spPr bwMode="auto">
          <a:xfrm>
            <a:off x="7874069" y="1051560"/>
            <a:ext cx="4053388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16501" r="8325" b="5382"/>
          <a:stretch/>
        </p:blipFill>
        <p:spPr bwMode="auto">
          <a:xfrm>
            <a:off x="4089234" y="969264"/>
            <a:ext cx="3663413" cy="577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47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18411" r="52689" b="17916"/>
          <a:stretch/>
        </p:blipFill>
        <p:spPr bwMode="auto">
          <a:xfrm>
            <a:off x="141591" y="497114"/>
            <a:ext cx="3996966" cy="576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1" t="18411" r="21702" b="17916"/>
          <a:stretch/>
        </p:blipFill>
        <p:spPr bwMode="auto">
          <a:xfrm>
            <a:off x="4103017" y="497114"/>
            <a:ext cx="4018458" cy="576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18800" r="52975" b="25867"/>
          <a:stretch/>
        </p:blipFill>
        <p:spPr bwMode="auto">
          <a:xfrm>
            <a:off x="8039178" y="497113"/>
            <a:ext cx="4058334" cy="52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21475" y="5084064"/>
            <a:ext cx="3976037" cy="658368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0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5641" r="10059" b="5961"/>
          <a:stretch/>
        </p:blipFill>
        <p:spPr bwMode="auto">
          <a:xfrm>
            <a:off x="960120" y="1156656"/>
            <a:ext cx="8860489" cy="531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336" y="162436"/>
            <a:ext cx="9402792" cy="829602"/>
          </a:xfrm>
        </p:spPr>
        <p:txBody>
          <a:bodyPr>
            <a:normAutofit fontScale="90000"/>
          </a:bodyPr>
          <a:lstStyle/>
          <a:p>
            <a:r>
              <a:rPr lang="ru-RU" dirty="0"/>
              <a:t>Где найти </a:t>
            </a:r>
            <a:r>
              <a:rPr lang="ru-RU" dirty="0" smtClean="0"/>
              <a:t>материалы для подготовки к собеседованию?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5888736" y="2633472"/>
            <a:ext cx="6089905" cy="40233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014061" y="2369962"/>
            <a:ext cx="1964580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https://fipi.ru/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14061" y="3078764"/>
            <a:ext cx="1964580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«Зачет» = не менее 10 баллов из 20 возможных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5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870" y="275923"/>
            <a:ext cx="9323555" cy="949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ОГЭ по русскому языку</a:t>
            </a:r>
            <a:br>
              <a:rPr lang="ru-RU" dirty="0" smtClean="0"/>
            </a:br>
            <a:r>
              <a:rPr lang="ru-RU" dirty="0" smtClean="0"/>
              <a:t>Распределение заданий по частям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875099"/>
              </p:ext>
            </p:extLst>
          </p:nvPr>
        </p:nvGraphicFramePr>
        <p:xfrm>
          <a:off x="1078993" y="1480187"/>
          <a:ext cx="5623155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62">
                  <a:extLst>
                    <a:ext uri="{9D8B030D-6E8A-4147-A177-3AD203B41FA5}">
                      <a16:colId xmlns:a16="http://schemas.microsoft.com/office/drawing/2014/main" val="2736216683"/>
                    </a:ext>
                  </a:extLst>
                </a:gridCol>
                <a:gridCol w="2492260">
                  <a:extLst>
                    <a:ext uri="{9D8B030D-6E8A-4147-A177-3AD203B41FA5}">
                      <a16:colId xmlns:a16="http://schemas.microsoft.com/office/drawing/2014/main" val="358736945"/>
                    </a:ext>
                  </a:extLst>
                </a:gridCol>
                <a:gridCol w="2060833">
                  <a:extLst>
                    <a:ext uri="{9D8B030D-6E8A-4147-A177-3AD203B41FA5}">
                      <a16:colId xmlns:a16="http://schemas.microsoft.com/office/drawing/2014/main" val="844020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Части работы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Задания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Максимальный первичный балл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7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Часть 1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Задание 1. Сжатое изложение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6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59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Часть 2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Задания 2-12.</a:t>
                      </a:r>
                    </a:p>
                    <a:p>
                      <a:r>
                        <a:rPr lang="ru-RU" sz="1800" dirty="0" smtClean="0">
                          <a:latin typeface="+mj-lt"/>
                        </a:rPr>
                        <a:t>Задания</a:t>
                      </a:r>
                      <a:r>
                        <a:rPr lang="ru-RU" sz="1800" baseline="0" dirty="0" smtClean="0">
                          <a:latin typeface="+mj-lt"/>
                        </a:rPr>
                        <a:t> с кратким ответом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11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31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Часть 3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Задание 13. Сочинение-рассуждение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7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5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Части 1 и 3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Задания</a:t>
                      </a:r>
                      <a:r>
                        <a:rPr lang="ru-RU" sz="1800" baseline="0" dirty="0" smtClean="0">
                          <a:latin typeface="+mj-lt"/>
                        </a:rPr>
                        <a:t> 1 и 13. Практическая грамотность и фактическая точность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9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7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Итого: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13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33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226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39921"/>
              </p:ext>
            </p:extLst>
          </p:nvPr>
        </p:nvGraphicFramePr>
        <p:xfrm>
          <a:off x="7299378" y="1487778"/>
          <a:ext cx="4222062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368">
                  <a:extLst>
                    <a:ext uri="{9D8B030D-6E8A-4147-A177-3AD203B41FA5}">
                      <a16:colId xmlns:a16="http://schemas.microsoft.com/office/drawing/2014/main" val="3362701414"/>
                    </a:ext>
                  </a:extLst>
                </a:gridCol>
                <a:gridCol w="2285694">
                  <a:extLst>
                    <a:ext uri="{9D8B030D-6E8A-4147-A177-3AD203B41FA5}">
                      <a16:colId xmlns:a16="http://schemas.microsoft.com/office/drawing/2014/main" val="915786678"/>
                    </a:ext>
                  </a:extLst>
                </a:gridCol>
              </a:tblGrid>
              <a:tr h="11154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Отметка по пятибалльной системе оценивания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Суммарный первичный балл за работу в целом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97268"/>
                  </a:ext>
                </a:extLst>
              </a:tr>
              <a:tr h="3718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«2»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0 - 14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52295"/>
                  </a:ext>
                </a:extLst>
              </a:tr>
              <a:tr h="3718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«3»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15 - 22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8877"/>
                  </a:ext>
                </a:extLst>
              </a:tr>
              <a:tr h="12298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«4»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23 – 28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(из них не менее 4-х баллов по ГК1 – ГК4)</a:t>
                      </a:r>
                      <a:endParaRPr lang="ru-RU" sz="20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62826"/>
                  </a:ext>
                </a:extLst>
              </a:tr>
              <a:tr h="12298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«5»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29 – 33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(из них не менее 6-х баллов по ГК1 – ГК4)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40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2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917" y="162435"/>
            <a:ext cx="10049774" cy="6422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что влияют баллы за грамотность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/>
          <a:stretch/>
        </p:blipFill>
        <p:spPr bwMode="auto">
          <a:xfrm>
            <a:off x="786385" y="1038911"/>
            <a:ext cx="5306486" cy="55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29919"/>
              </p:ext>
            </p:extLst>
          </p:nvPr>
        </p:nvGraphicFramePr>
        <p:xfrm>
          <a:off x="6467274" y="1250034"/>
          <a:ext cx="4222062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368">
                  <a:extLst>
                    <a:ext uri="{9D8B030D-6E8A-4147-A177-3AD203B41FA5}">
                      <a16:colId xmlns:a16="http://schemas.microsoft.com/office/drawing/2014/main" val="3362701414"/>
                    </a:ext>
                  </a:extLst>
                </a:gridCol>
                <a:gridCol w="2285694">
                  <a:extLst>
                    <a:ext uri="{9D8B030D-6E8A-4147-A177-3AD203B41FA5}">
                      <a16:colId xmlns:a16="http://schemas.microsoft.com/office/drawing/2014/main" val="915786678"/>
                    </a:ext>
                  </a:extLst>
                </a:gridCol>
              </a:tblGrid>
              <a:tr h="11154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Отметка по пятибалльной системе оценивания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Суммарный первичный балл за работу в целом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97268"/>
                  </a:ext>
                </a:extLst>
              </a:tr>
              <a:tr h="3718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«2»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0 - 14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52295"/>
                  </a:ext>
                </a:extLst>
              </a:tr>
              <a:tr h="3718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«3»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15 - 22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8877"/>
                  </a:ext>
                </a:extLst>
              </a:tr>
              <a:tr h="12298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«4»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23 – 28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(из них не менее 4-х баллов за ГК1 – ГК4)</a:t>
                      </a:r>
                      <a:endParaRPr lang="ru-RU" sz="20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62826"/>
                  </a:ext>
                </a:extLst>
              </a:tr>
              <a:tr h="12298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«5»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29 – 33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(из них не менее 6-х баллов за ГК1 – ГК4)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404508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571641" y="2251726"/>
            <a:ext cx="4445112" cy="16229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71641" y="3267083"/>
            <a:ext cx="4445112" cy="16229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71641" y="4041648"/>
            <a:ext cx="4445112" cy="231243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71641" y="4930918"/>
            <a:ext cx="4445112" cy="16229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5256" y="1408176"/>
            <a:ext cx="666385" cy="3685032"/>
          </a:xfrm>
          <a:prstGeom prst="rect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r="1735"/>
          <a:stretch/>
        </p:blipFill>
        <p:spPr bwMode="auto">
          <a:xfrm>
            <a:off x="6298835" y="1039710"/>
            <a:ext cx="5306284" cy="41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917" y="162435"/>
            <a:ext cx="10049774" cy="642237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А если </a:t>
            </a:r>
            <a:r>
              <a:rPr lang="ru-RU" sz="2000" dirty="0" smtClean="0"/>
              <a:t>кто-то не приступит </a:t>
            </a:r>
            <a:r>
              <a:rPr lang="ru-RU" sz="2000" dirty="0"/>
              <a:t>к сочинению или изложению?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494776" y="2954432"/>
            <a:ext cx="2701622" cy="86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817112" y="1905437"/>
            <a:ext cx="22246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361759" y="3959754"/>
            <a:ext cx="2834639" cy="230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901685" y="2076871"/>
            <a:ext cx="1550339" cy="194326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73905" y="2579759"/>
            <a:ext cx="4829159" cy="16229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147722" y="6391434"/>
            <a:ext cx="5320227" cy="396817"/>
          </a:xfrm>
          <a:prstGeom prst="round2DiagRect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52285" y="6418919"/>
            <a:ext cx="494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Нельзя не приступать к заданиям 1 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36" y="5198862"/>
            <a:ext cx="5303046" cy="41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436609" y="3608896"/>
            <a:ext cx="2089834" cy="194326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278063"/>
              </p:ext>
            </p:extLst>
          </p:nvPr>
        </p:nvGraphicFramePr>
        <p:xfrm>
          <a:off x="378800" y="1033272"/>
          <a:ext cx="5623155" cy="454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62">
                  <a:extLst>
                    <a:ext uri="{9D8B030D-6E8A-4147-A177-3AD203B41FA5}">
                      <a16:colId xmlns:a16="http://schemas.microsoft.com/office/drawing/2014/main" val="2736216683"/>
                    </a:ext>
                  </a:extLst>
                </a:gridCol>
                <a:gridCol w="2492260">
                  <a:extLst>
                    <a:ext uri="{9D8B030D-6E8A-4147-A177-3AD203B41FA5}">
                      <a16:colId xmlns:a16="http://schemas.microsoft.com/office/drawing/2014/main" val="358736945"/>
                    </a:ext>
                  </a:extLst>
                </a:gridCol>
                <a:gridCol w="2060833">
                  <a:extLst>
                    <a:ext uri="{9D8B030D-6E8A-4147-A177-3AD203B41FA5}">
                      <a16:colId xmlns:a16="http://schemas.microsoft.com/office/drawing/2014/main" val="844020364"/>
                    </a:ext>
                  </a:extLst>
                </a:gridCol>
              </a:tblGrid>
              <a:tr h="8814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Части работы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Задания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Максимальный первичный балл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7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Часть 1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Задание 1. Сжатое изложение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6    0 баллов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59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Часть 2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Задания 2-12.</a:t>
                      </a:r>
                    </a:p>
                    <a:p>
                      <a:r>
                        <a:rPr lang="ru-RU" sz="1600" dirty="0" smtClean="0">
                          <a:latin typeface="+mj-lt"/>
                        </a:rPr>
                        <a:t>Задания</a:t>
                      </a:r>
                      <a:r>
                        <a:rPr lang="ru-RU" sz="1600" baseline="0" dirty="0" smtClean="0">
                          <a:latin typeface="+mj-lt"/>
                        </a:rPr>
                        <a:t> с кратким ответом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11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31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Часть 3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Задание 13. Сочинение-рассуждение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7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5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Части 1 и 3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Задания</a:t>
                      </a:r>
                      <a:r>
                        <a:rPr lang="ru-RU" sz="1600" baseline="0" dirty="0" smtClean="0">
                          <a:latin typeface="+mj-lt"/>
                        </a:rPr>
                        <a:t> 1 и 13. Практическая грамотность и фактическая точность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9    4 балла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7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Итого: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13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33    22 балла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2260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169664" y="1908922"/>
            <a:ext cx="466344" cy="453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71772" y="4131787"/>
            <a:ext cx="466344" cy="453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184904" y="5155943"/>
            <a:ext cx="466344" cy="453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5" t="33118" r="11500" b="47377"/>
          <a:stretch/>
        </p:blipFill>
        <p:spPr bwMode="auto">
          <a:xfrm>
            <a:off x="1644789" y="5609658"/>
            <a:ext cx="2773287" cy="124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111493" y="5771245"/>
            <a:ext cx="6286273" cy="396817"/>
          </a:xfrm>
          <a:prstGeom prst="round2DiagRect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275741" y="5784988"/>
            <a:ext cx="643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этом в работе не должно быть больше ни 1 ошибки!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81500" y="6023207"/>
            <a:ext cx="729993" cy="409455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Parce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2066</TotalTime>
  <Words>407</Words>
  <Application>Microsoft Office PowerPoint</Application>
  <PresentationFormat>Широкоэкранный</PresentationFormat>
  <Paragraphs>88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Parcel</vt:lpstr>
      <vt:lpstr>Что нужно знать о ГИА по русскому языку в 2024 году</vt:lpstr>
      <vt:lpstr>Структура итогового собеседования</vt:lpstr>
      <vt:lpstr>Структура итогового собеседования</vt:lpstr>
      <vt:lpstr>Структура итогового собеседования</vt:lpstr>
      <vt:lpstr>Презентация PowerPoint</vt:lpstr>
      <vt:lpstr>Где найти материалы для подготовки к собеседованию?</vt:lpstr>
      <vt:lpstr>ОГЭ по русскому языку Распределение заданий по частям работы</vt:lpstr>
      <vt:lpstr>На что влияют баллы за грамотность</vt:lpstr>
      <vt:lpstr>А если кто-то не приступит к сочинению или изложению?</vt:lpstr>
      <vt:lpstr>Где найти изложения?</vt:lpstr>
      <vt:lpstr>Где найти изложения?</vt:lpstr>
      <vt:lpstr>Используйте навигатор самостоятельной подготовки</vt:lpstr>
      <vt:lpstr>Презентация PowerPoint</vt:lpstr>
      <vt:lpstr>Вебинары для девятиклассников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1</dc:title>
  <dc:creator>Учитель</dc:creator>
  <cp:lastModifiedBy>Учитель</cp:lastModifiedBy>
  <cp:revision>93</cp:revision>
  <cp:lastPrinted>2020-04-28T07:49:04Z</cp:lastPrinted>
  <dcterms:created xsi:type="dcterms:W3CDTF">2020-04-14T10:15:57Z</dcterms:created>
  <dcterms:modified xsi:type="dcterms:W3CDTF">2023-11-21T06:23:59Z</dcterms:modified>
</cp:coreProperties>
</file>